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удалите, нужный скопируйте: правая кнопка, «Дублировать слайд».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857250"/>
            <a:ext cx="10477500" cy="200787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3036570"/>
            <a:ext cx="10477500" cy="123063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Wave 3"/>
          <p:cNvSpPr/>
          <p:nvPr/>
        </p:nvSpPr>
        <p:spPr>
          <a:xfrm>
            <a:off x="-381000" y="4476750"/>
            <a:ext cx="12954000" cy="3143250"/>
          </a:xfrm>
          <a:prstGeom prst="wave">
            <a:avLst>
              <a:gd name="adj1" fmla="val 18000"/>
              <a:gd name="adj2" fmla="val 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Wave 4"/>
          <p:cNvSpPr/>
          <p:nvPr/>
        </p:nvSpPr>
        <p:spPr>
          <a:xfrm>
            <a:off x="-381000" y="5048250"/>
            <a:ext cx="12954000" cy="2857500"/>
          </a:xfrm>
          <a:prstGeom prst="wave">
            <a:avLst>
              <a:gd name="adj1" fmla="val 16000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857250"/>
            <a:ext cx="10477500" cy="200787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3036570"/>
            <a:ext cx="10477500" cy="123063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Wave 3"/>
          <p:cNvSpPr/>
          <p:nvPr/>
        </p:nvSpPr>
        <p:spPr>
          <a:xfrm>
            <a:off x="-381000" y="4476750"/>
            <a:ext cx="12954000" cy="3143250"/>
          </a:xfrm>
          <a:prstGeom prst="wave">
            <a:avLst>
              <a:gd name="adj1" fmla="val 18000"/>
              <a:gd name="adj2" fmla="val 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Wave 4"/>
          <p:cNvSpPr/>
          <p:nvPr/>
        </p:nvSpPr>
        <p:spPr>
          <a:xfrm>
            <a:off x="-381000" y="5048250"/>
            <a:ext cx="12954000" cy="2857500"/>
          </a:xfrm>
          <a:prstGeom prst="wave">
            <a:avLst>
              <a:gd name="adj1" fmla="val 16000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477500" cy="9144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Wave 2"/>
          <p:cNvSpPr/>
          <p:nvPr/>
        </p:nvSpPr>
        <p:spPr>
          <a:xfrm>
            <a:off x="-285750" y="6438900"/>
            <a:ext cx="12763500" cy="857250"/>
          </a:xfrm>
          <a:prstGeom prst="wave">
            <a:avLst>
              <a:gd name="adj1" fmla="val 20000"/>
              <a:gd name="adj2" fmla="val 0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урока]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[Предмет, класс, дата]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[Учитель]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7250" y="781050"/>
            <a:ext cx="10477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ОТКРЫТЫЙ УРОК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Цели урока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Узнаем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нового]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2435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Научимся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будем уметь]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3910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Обсудим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[Какой вопрос]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Вопрос к классу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238250" cy="114300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000" b="1" i="0">
                <a:solidFill>
                  <a:schemeClr val="accent1"/>
                </a:solidFill>
                <a:latin typeface="+mj-lt"/>
              </a:rPr>
              <a:t>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66850" y="1733550"/>
            <a:ext cx="992505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800" b="0" i="1">
                <a:solidFill>
                  <a:schemeClr val="tx1"/>
                </a:solidFill>
                <a:latin typeface="+mj-lt"/>
              </a:rPr>
              <a:t>[Загадка или проблемный вопрос, с которого начинается урок]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6850" y="5486400"/>
            <a:ext cx="9925050" cy="381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1" i="0">
                <a:solidFill>
                  <a:schemeClr val="tx2"/>
                </a:solidFill>
              </a:rPr>
              <a:t>[Подсказка учителю]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Новый материал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86400" cy="47053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картинку: Вставка, Рисунки]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52550"/>
            <a:ext cx="5200650" cy="4705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[Главное понятие]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[Пример]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[Что записать в тетрадь]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Работаем вместе</a:t>
            </a:r>
          </a:p>
        </p:txBody>
      </p:sp>
      <p:sp>
        <p:nvSpPr>
          <p:cNvPr id="3" name="Pentagon 2"/>
          <p:cNvSpPr/>
          <p:nvPr/>
        </p:nvSpPr>
        <p:spPr>
          <a:xfrm>
            <a:off x="609600" y="1800225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В парах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900" y="277177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[Задание, 5 минут]</a:t>
            </a:r>
          </a:p>
        </p:txBody>
      </p:sp>
      <p:sp>
        <p:nvSpPr>
          <p:cNvPr id="5" name="Chevron 4"/>
          <p:cNvSpPr/>
          <p:nvPr/>
        </p:nvSpPr>
        <p:spPr>
          <a:xfrm>
            <a:off x="4222750" y="1800225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В группах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37050" y="277177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[Задание, 10 минут]</a:t>
            </a:r>
          </a:p>
        </p:txBody>
      </p:sp>
      <p:sp>
        <p:nvSpPr>
          <p:cNvPr id="7" name="Chevron 6"/>
          <p:cNvSpPr/>
          <p:nvPr/>
        </p:nvSpPr>
        <p:spPr>
          <a:xfrm>
            <a:off x="7835900" y="1800225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Проверка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0200" y="277177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[Как сверяем]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Проверьте себя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Вопрос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[Текст]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2435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Вопрос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[Текст]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3910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Вопрос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[Текст]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Итог и домашнее задание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895475"/>
            <a:ext cx="5362575" cy="3619500"/>
          </a:xfrm>
          <a:prstGeom prst="roundRect">
            <a:avLst>
              <a:gd name="adj" fmla="val 1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Что узнали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tx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[Вывод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tx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[Вывод 2]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9825" y="1895475"/>
            <a:ext cx="5362575" cy="36195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Дома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[Параграф, задание]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Пастель голубая">
      <a:dk1>
        <a:srgbClr val="26334A"/>
      </a:dk1>
      <a:lt1>
        <a:srgbClr val="F5F8FD"/>
      </a:lt1>
      <a:dk2>
        <a:srgbClr val="65748C"/>
      </a:dk2>
      <a:lt2>
        <a:srgbClr val="E6EEF9"/>
      </a:lt2>
      <a:accent1>
        <a:srgbClr val="8FB2E3"/>
      </a:accent1>
      <a:accent2>
        <a:srgbClr val="C3D6F2"/>
      </a:accent2>
      <a:accent3>
        <a:srgbClr val="D9E4F5"/>
      </a:accent3>
      <a:accent4>
        <a:srgbClr val="F4C28F"/>
      </a:accent4>
      <a:accent5>
        <a:srgbClr val="C3D6F2"/>
      </a:accent5>
      <a:accent6>
        <a:srgbClr val="8FB2E3"/>
      </a:accent6>
      <a:hlink>
        <a:srgbClr val="8FB2E3"/>
      </a:hlink>
      <a:folHlink>
        <a:srgbClr val="65748C"/>
      </a:folHlink>
    </a:clrScheme>
    <a:fontScheme name="Scribo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Открытый урок.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