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4"/>
              </a:solidFill>
            </c:spPr>
          </c:dPt>
          <c:dPt>
            <c:idx val="3"/>
            <c:spPr>
              <a:solidFill>
                <a:schemeClr val="tx2"/>
              </a:solidFill>
            </c:spPr>
          </c:dPt>
          <c:cat>
            <c:strRef>
              <c:f>Sheet1!$A$2:$A$5</c:f>
              <c:strCache>
                <c:ptCount val="4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  <c:pt idx="3">
                  <c:v>[Другое]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>
                  <a:solidFill>
                    <a:schemeClr val="bg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В заметках подсказка, что сказать. Лишний слайд удалите. Требования школы важнее этого порядка.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Расскажите, почему выбрали тему. Живая причина звучит лучше общих слов.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Цель должна быть проверяемой: в конце вы скажете, достигнута ли она.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Не у каждой темы есть гипотеза. Если у вашей нет, удалите этот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Коротко, на этом слайде не задерживайтесь.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График настоящий, данные меняются в PowerPoint. Назовите, сколько человек участвовало.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Покажите сам продукт: фото, ссылку или настоящую вещь в руках.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ardrop 3"/>
          <p:cNvSpPr/>
          <p:nvPr/>
        </p:nvSpPr>
        <p:spPr>
          <a:xfrm rot="14083885">
            <a:off x="10322371" y="4820209"/>
            <a:ext cx="796320" cy="79632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14017850">
            <a:off x="10784089" y="4751657"/>
            <a:ext cx="734404" cy="73440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8224371">
            <a:off x="7688578" y="2756402"/>
            <a:ext cx="981675" cy="98167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ardrop 6"/>
          <p:cNvSpPr/>
          <p:nvPr/>
        </p:nvSpPr>
        <p:spPr>
          <a:xfrm rot="6036819">
            <a:off x="8361988" y="4686163"/>
            <a:ext cx="448991" cy="448991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ardrop 7"/>
          <p:cNvSpPr/>
          <p:nvPr/>
        </p:nvSpPr>
        <p:spPr>
          <a:xfrm rot="2997376">
            <a:off x="10272059" y="936243"/>
            <a:ext cx="991973" cy="99197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ardrop 8"/>
          <p:cNvSpPr/>
          <p:nvPr/>
        </p:nvSpPr>
        <p:spPr>
          <a:xfrm rot="4524258">
            <a:off x="7766109" y="10765"/>
            <a:ext cx="792686" cy="79268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ardrop 9"/>
          <p:cNvSpPr/>
          <p:nvPr/>
        </p:nvSpPr>
        <p:spPr>
          <a:xfrm rot="6774870">
            <a:off x="11589483" y="5525244"/>
            <a:ext cx="524672" cy="524672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ardrop 10"/>
          <p:cNvSpPr/>
          <p:nvPr/>
        </p:nvSpPr>
        <p:spPr>
          <a:xfrm rot="20325082">
            <a:off x="11128434" y="3969877"/>
            <a:ext cx="513609" cy="513609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ardrop 11"/>
          <p:cNvSpPr/>
          <p:nvPr/>
        </p:nvSpPr>
        <p:spPr>
          <a:xfrm rot="465917">
            <a:off x="11213043" y="5377210"/>
            <a:ext cx="841486" cy="84148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ardrop 12"/>
          <p:cNvSpPr/>
          <p:nvPr/>
        </p:nvSpPr>
        <p:spPr>
          <a:xfrm rot="6509357">
            <a:off x="11258567" y="1635729"/>
            <a:ext cx="657639" cy="65763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ardrop 13"/>
          <p:cNvSpPr/>
          <p:nvPr/>
        </p:nvSpPr>
        <p:spPr>
          <a:xfrm rot="1426085">
            <a:off x="7253107" y="4118367"/>
            <a:ext cx="783124" cy="78312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ardrop 14"/>
          <p:cNvSpPr/>
          <p:nvPr/>
        </p:nvSpPr>
        <p:spPr>
          <a:xfrm rot="10394317">
            <a:off x="8565810" y="4345708"/>
            <a:ext cx="617931" cy="617931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ardrop 15"/>
          <p:cNvSpPr/>
          <p:nvPr/>
        </p:nvSpPr>
        <p:spPr>
          <a:xfrm rot="20503162">
            <a:off x="7472827" y="5857581"/>
            <a:ext cx="850838" cy="850838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ardrop 16"/>
          <p:cNvSpPr/>
          <p:nvPr/>
        </p:nvSpPr>
        <p:spPr>
          <a:xfrm rot="7909585">
            <a:off x="8991025" y="3425370"/>
            <a:ext cx="619459" cy="61945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ardrop 17"/>
          <p:cNvSpPr/>
          <p:nvPr/>
        </p:nvSpPr>
        <p:spPr>
          <a:xfrm rot="13472201">
            <a:off x="7277005" y="284628"/>
            <a:ext cx="766727" cy="766727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ardrop 18"/>
          <p:cNvSpPr/>
          <p:nvPr/>
        </p:nvSpPr>
        <p:spPr>
          <a:xfrm rot="7438647">
            <a:off x="7707424" y="1437309"/>
            <a:ext cx="1017343" cy="101734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ardrop 3"/>
          <p:cNvSpPr/>
          <p:nvPr/>
        </p:nvSpPr>
        <p:spPr>
          <a:xfrm rot="14083885">
            <a:off x="10322371" y="4820209"/>
            <a:ext cx="796320" cy="79632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14017850">
            <a:off x="10784089" y="4751657"/>
            <a:ext cx="734404" cy="73440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8224371">
            <a:off x="7688578" y="2756402"/>
            <a:ext cx="981675" cy="98167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ardrop 6"/>
          <p:cNvSpPr/>
          <p:nvPr/>
        </p:nvSpPr>
        <p:spPr>
          <a:xfrm rot="6036819">
            <a:off x="8361988" y="4686163"/>
            <a:ext cx="448991" cy="448991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ardrop 7"/>
          <p:cNvSpPr/>
          <p:nvPr/>
        </p:nvSpPr>
        <p:spPr>
          <a:xfrm rot="2997376">
            <a:off x="10272059" y="936243"/>
            <a:ext cx="991973" cy="99197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ardrop 8"/>
          <p:cNvSpPr/>
          <p:nvPr/>
        </p:nvSpPr>
        <p:spPr>
          <a:xfrm rot="4524258">
            <a:off x="7766109" y="10765"/>
            <a:ext cx="792686" cy="79268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ardrop 9"/>
          <p:cNvSpPr/>
          <p:nvPr/>
        </p:nvSpPr>
        <p:spPr>
          <a:xfrm rot="6774870">
            <a:off x="11589483" y="5525244"/>
            <a:ext cx="524672" cy="524672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ardrop 10"/>
          <p:cNvSpPr/>
          <p:nvPr/>
        </p:nvSpPr>
        <p:spPr>
          <a:xfrm rot="20325082">
            <a:off x="11128434" y="3969877"/>
            <a:ext cx="513609" cy="513609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ardrop 11"/>
          <p:cNvSpPr/>
          <p:nvPr/>
        </p:nvSpPr>
        <p:spPr>
          <a:xfrm rot="465917">
            <a:off x="11213043" y="5377210"/>
            <a:ext cx="841486" cy="84148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ardrop 12"/>
          <p:cNvSpPr/>
          <p:nvPr/>
        </p:nvSpPr>
        <p:spPr>
          <a:xfrm rot="6509357">
            <a:off x="11258567" y="1635729"/>
            <a:ext cx="657639" cy="65763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ardrop 13"/>
          <p:cNvSpPr/>
          <p:nvPr/>
        </p:nvSpPr>
        <p:spPr>
          <a:xfrm rot="1426085">
            <a:off x="7253107" y="4118367"/>
            <a:ext cx="783124" cy="78312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ardrop 14"/>
          <p:cNvSpPr/>
          <p:nvPr/>
        </p:nvSpPr>
        <p:spPr>
          <a:xfrm rot="10394317">
            <a:off x="8565810" y="4345708"/>
            <a:ext cx="617931" cy="617931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ardrop 15"/>
          <p:cNvSpPr/>
          <p:nvPr/>
        </p:nvSpPr>
        <p:spPr>
          <a:xfrm rot="20503162">
            <a:off x="7472827" y="5857581"/>
            <a:ext cx="850838" cy="850838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ardrop 16"/>
          <p:cNvSpPr/>
          <p:nvPr/>
        </p:nvSpPr>
        <p:spPr>
          <a:xfrm rot="7909585">
            <a:off x="8991025" y="3425370"/>
            <a:ext cx="619459" cy="61945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ardrop 17"/>
          <p:cNvSpPr/>
          <p:nvPr/>
        </p:nvSpPr>
        <p:spPr>
          <a:xfrm rot="13472201">
            <a:off x="7277005" y="284628"/>
            <a:ext cx="766727" cy="766727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ardrop 18"/>
          <p:cNvSpPr/>
          <p:nvPr/>
        </p:nvSpPr>
        <p:spPr>
          <a:xfrm rot="7438647">
            <a:off x="7707424" y="1437309"/>
            <a:ext cx="1017343" cy="101734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ardrop 2"/>
          <p:cNvSpPr/>
          <p:nvPr/>
        </p:nvSpPr>
        <p:spPr>
          <a:xfrm rot="8243446">
            <a:off x="11521111" y="228511"/>
            <a:ext cx="466561" cy="466561"/>
          </a:xfrm>
          <a:prstGeom prst="teardrop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ardrop 3"/>
          <p:cNvSpPr/>
          <p:nvPr/>
        </p:nvSpPr>
        <p:spPr>
          <a:xfrm rot="14916801">
            <a:off x="11223489" y="82786"/>
            <a:ext cx="665463" cy="665463"/>
          </a:xfrm>
          <a:prstGeom prst="teardrop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21125674">
            <a:off x="11379684" y="192613"/>
            <a:ext cx="514905" cy="514905"/>
          </a:xfrm>
          <a:prstGeom prst="teardrop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17686515">
            <a:off x="11168632" y="-114937"/>
            <a:ext cx="425827" cy="425827"/>
          </a:xfrm>
          <a:prstGeom prst="teardrop">
            <a:avLst/>
          </a:prstGeom>
          <a:solidFill>
            <a:schemeClr val="accent4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проекта]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Индивидуальный проект. [Школа или колледж, класс или группа,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Руководитель проекта]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ИНДИВИДУАЛЬНЫЙ ПРОЕКТ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[Какую проблему решает проект,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Почему. [Почему вы выбрали эту тему]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14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происходит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[Факт или цифра с источником]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[Что вы заметили сами]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514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Кому это важно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[Кому полезен результат]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[Что у них изменится]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проекта и задачи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[Что получить в итоге: создать, выяснить, составить]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609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прочитать и у кого узнать]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4350" y="1609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Провести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[Опрос, опыт, сравнение]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39100" y="1609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Создать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сделать своими руками]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Гипотеза и как её проверить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4310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Гипотеза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[Если сделать так, то получится вот так]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94310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Как проверяли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[Опрос, эксперимент, наблюдение]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[Сколько участников или опытов]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Этапы работы над проектом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52850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58305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324100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[Выбор темы и план]</a:t>
            </a:r>
          </a:p>
        </p:txBody>
      </p:sp>
      <p:sp>
        <p:nvSpPr>
          <p:cNvPr id="6" name="Oval 5"/>
          <p:cNvSpPr/>
          <p:nvPr/>
        </p:nvSpPr>
        <p:spPr>
          <a:xfrm>
            <a:off x="3777615" y="36290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861310" y="4000500"/>
            <a:ext cx="246126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[Сбор материала]</a:t>
            </a:r>
          </a:p>
        </p:txBody>
      </p:sp>
      <p:sp>
        <p:nvSpPr>
          <p:cNvPr id="8" name="Oval 7"/>
          <p:cNvSpPr/>
          <p:nvPr/>
        </p:nvSpPr>
        <p:spPr>
          <a:xfrm>
            <a:off x="597217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55870" y="2324100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[Опрос или опыт]</a:t>
            </a:r>
          </a:p>
        </p:txBody>
      </p:sp>
      <p:sp>
        <p:nvSpPr>
          <p:cNvPr id="10" name="Oval 9"/>
          <p:cNvSpPr/>
          <p:nvPr/>
        </p:nvSpPr>
        <p:spPr>
          <a:xfrm>
            <a:off x="8166735" y="36290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50430" y="4000500"/>
            <a:ext cx="246126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[Создание продукта]</a:t>
            </a:r>
          </a:p>
        </p:txBody>
      </p:sp>
      <p:sp>
        <p:nvSpPr>
          <p:cNvPr id="12" name="Oval 11"/>
          <p:cNvSpPr/>
          <p:nvPr/>
        </p:nvSpPr>
        <p:spPr>
          <a:xfrm>
            <a:off x="1036129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444990" y="2324100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[Выводы и защита]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Результаты. [Что показал опрос или опыт]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[Подтвердилась ли гипотеза]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43050"/>
            <a:ext cx="3238500" cy="3562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цифра словами]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удивило]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44780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[Вопрос опроса], [сколько человек]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924050"/>
          <a:ext cx="7505700" cy="32766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Продукт проекта: [название]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447800"/>
            <a:ext cx="5486400" cy="461010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фото или снимок продукта]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447800"/>
            <a:ext cx="5200650" cy="46101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получилось: буклет, сайт, модель, видео]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[Кто может применить]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[Где и когда]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Польза. [Кому и как пригодится результат]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669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95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[Цель достигнута: что получено]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575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86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[Гипотеза подтвердилась или нет, и почему]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481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76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[Чему вы научились и что сделали бы иначе]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Листья">
      <a:dk1>
        <a:srgbClr val="173022"/>
      </a:dk1>
      <a:lt1>
        <a:srgbClr val="FFFFFF"/>
      </a:lt1>
      <a:dk2>
        <a:srgbClr val="5B7263"/>
      </a:dk2>
      <a:lt2>
        <a:srgbClr val="E6F2E4"/>
      </a:lt2>
      <a:accent1>
        <a:srgbClr val="2E8B57"/>
      </a:accent1>
      <a:accent2>
        <a:srgbClr val="8BC34A"/>
      </a:accent2>
      <a:accent3>
        <a:srgbClr val="D4E5D0"/>
      </a:accent3>
      <a:accent4>
        <a:srgbClr val="F4B942"/>
      </a:accent4>
      <a:accent5>
        <a:srgbClr val="8BC34A"/>
      </a:accent5>
      <a:accent6>
        <a:srgbClr val="2E8B57"/>
      </a:accent6>
      <a:hlink>
        <a:srgbClr val="2E8B57"/>
      </a:hlink>
      <a:folHlink>
        <a:srgbClr val="5B7263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Индивидуальный проект.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