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Показатель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</c:spPr>
          </c:dPt>
          <c:dPt>
            <c:idx val="1"/>
            <c:spPr>
              <a:solidFill>
                <a:schemeClr val="accent2"/>
              </a:solidFill>
            </c:spPr>
          </c:dPt>
          <c:dPt>
            <c:idx val="2"/>
            <c:spPr>
              <a:solidFill>
                <a:schemeClr val="accent4"/>
              </a:solidFill>
            </c:spPr>
          </c:dPt>
          <c:dPt>
            <c:idx val="3"/>
            <c:spPr>
              <a:solidFill>
                <a:schemeClr val="tx2"/>
              </a:solidFill>
            </c:spPr>
          </c:dPt>
          <c:cat>
            <c:strRef>
              <c:f>Sheet1!$A$2:$A$5</c:f>
              <c:strCache>
                <c:ptCount val="4"/>
                <c:pt idx="0">
                  <c:v>[Вариант 1]</c:v>
                </c:pt>
                <c:pt idx="1">
                  <c:v>[Вариант 2]</c:v>
                </c:pt>
                <c:pt idx="2">
                  <c:v>[Вариант 3]</c:v>
                </c:pt>
                <c:pt idx="3">
                  <c:v>[Другое]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45</c:v>
                </c:pt>
                <c:pt idx="1">
                  <c:v>25</c:v>
                </c:pt>
                <c:pt idx="2">
                  <c:v>20</c:v>
                </c:pt>
                <c:pt idx="3">
                  <c:v>10</c:v>
                </c:pt>
              </c:numCache>
            </c:numRef>
          </c:val>
        </c:ser>
        <c:dLbls>
          <c:txPr>
            <a:bodyPr/>
            <a:lstStyle/>
            <a:p>
              <a:pPr>
                <a:defRPr sz="1300" b="1">
                  <a:solidFill>
                    <a:schemeClr val="bg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/>
      <c:layout/>
      <c:overlay val="0"/>
    </c:legend>
    <c:plotVisOnly val="1"/>
    <c:dispBlanksAs val="gap"/>
    <c:showDLblsOverMax val="0"/>
  </c:chart>
  <c:txPr>
    <a:bodyPr/>
    <a:lstStyle/>
    <a:p>
      <a:pPr>
        <a:defRPr sz="1300">
          <a:solidFill>
            <a:schemeClr val="tx1"/>
          </a:solidFill>
        </a:defRPr>
      </a:pPr>
      <a:endParaRPr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В заметках подсказка, что сказать. Лишний слайд удалите. Требования школы важнее этого порядка.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Расскажите, почему выбрали тему. Живая причина звучит лучше общих слов.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Цель должна быть проверяемой: в конце вы скажете, достигнута ли она.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Не у каждой темы есть гипотеза. Если у вашей нет, удалите этот слайд.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20 секунд. Коротко, на этом слайде не задерживайтесь.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График настоящий, данные меняются в PowerPoint. Назовите, сколько человек участвовало.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Покажите сам продукт: фото, ссылку или настоящую вещь в руках.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57250"/>
            <a:ext cx="6096000" cy="200787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036570"/>
            <a:ext cx="6096000" cy="123063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6477000" y="5810250"/>
            <a:ext cx="1143000" cy="10477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620000" y="4781550"/>
            <a:ext cx="1143000" cy="20764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763000" y="3752850"/>
            <a:ext cx="1143000" cy="31051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9906000" y="2724150"/>
            <a:ext cx="1143000" cy="413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1049000" y="1695450"/>
            <a:ext cx="1143000" cy="51625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857250"/>
            <a:ext cx="6096000" cy="200787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3036570"/>
            <a:ext cx="6096000" cy="123063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/>
          <p:nvPr/>
        </p:nvSpPr>
        <p:spPr>
          <a:xfrm>
            <a:off x="6477000" y="5810250"/>
            <a:ext cx="1143000" cy="10477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620000" y="4781550"/>
            <a:ext cx="1143000" cy="20764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763000" y="3752850"/>
            <a:ext cx="1143000" cy="31051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9906000" y="2724150"/>
            <a:ext cx="1143000" cy="4133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1049000" y="1695450"/>
            <a:ext cx="1143000" cy="51625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10477500" cy="91440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3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 проекта]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Индивидуальный проект. [Школа или колледж, класс или группа, год]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[Класс. Руководитель проекта]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781050"/>
            <a:ext cx="60960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ИНДИВИДУАЛЬНЫЙ ПРОЕКТ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[Какую проблему решает проект, одной фразой]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Почему. [Почему вы выбрали эту тему]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09600" y="1466850"/>
            <a:ext cx="5362575" cy="3619500"/>
          </a:xfrm>
          <a:prstGeom prst="roundRect">
            <a:avLst>
              <a:gd name="adj" fmla="val 16000"/>
            </a:avLst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Что происходит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[Факт или цифра с источником]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[Что вы заметили сами]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9825" y="1466850"/>
            <a:ext cx="5362575" cy="36195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Кому это важно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[Кому полезен результат]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[Что у них изменится]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Цель проекта и задачи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Цель. [Что получить в итоге: создать, выяснить, составить]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09600" y="1562100"/>
            <a:ext cx="3543300" cy="34290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1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400" b="1" i="0">
                <a:solidFill>
                  <a:schemeClr val="tx1"/>
                </a:solidFill>
                <a:latin typeface="+mj-lt"/>
              </a:rPr>
              <a:t>Изучить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прочитать и у кого узнать]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24350" y="1562100"/>
            <a:ext cx="3543300" cy="34290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2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400" b="1" i="0">
                <a:solidFill>
                  <a:schemeClr val="tx1"/>
                </a:solidFill>
                <a:latin typeface="+mj-lt"/>
              </a:rPr>
              <a:t>Провести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[Опрос, опыт, сравнение]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039100" y="1562100"/>
            <a:ext cx="3543300" cy="34290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3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400" b="1" i="0">
                <a:solidFill>
                  <a:schemeClr val="tx1"/>
                </a:solidFill>
                <a:latin typeface="+mj-lt"/>
              </a:rPr>
              <a:t>Создать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сделать своими руками]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Гипотеза и как её проверить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09600" y="1895475"/>
            <a:ext cx="5362575" cy="3619500"/>
          </a:xfrm>
          <a:prstGeom prst="roundRect">
            <a:avLst>
              <a:gd name="adj" fmla="val 16000"/>
            </a:avLst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Гипотеза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[Если сделать так, то получится вот так]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19825" y="1895475"/>
            <a:ext cx="5362575" cy="36195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Как проверяли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[Опрос, эксперимент, наблюдение]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[Сколько участников или опытов]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Этапы работы над проектом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609600" y="3705225"/>
            <a:ext cx="109728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4" name="Oval 3"/>
          <p:cNvSpPr/>
          <p:nvPr/>
        </p:nvSpPr>
        <p:spPr>
          <a:xfrm>
            <a:off x="1583055" y="3581400"/>
            <a:ext cx="247650" cy="24765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66750" y="2276475"/>
            <a:ext cx="2461260" cy="118110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[Месяц]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[Выбор темы и план]</a:t>
            </a:r>
          </a:p>
        </p:txBody>
      </p:sp>
      <p:sp>
        <p:nvSpPr>
          <p:cNvPr id="6" name="Oval 5"/>
          <p:cNvSpPr/>
          <p:nvPr/>
        </p:nvSpPr>
        <p:spPr>
          <a:xfrm>
            <a:off x="3777615" y="3581400"/>
            <a:ext cx="247650" cy="2476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861310" y="3952875"/>
            <a:ext cx="2461260" cy="11811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[Месяц]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[Сбор материала]</a:t>
            </a:r>
          </a:p>
        </p:txBody>
      </p:sp>
      <p:sp>
        <p:nvSpPr>
          <p:cNvPr id="8" name="Oval 7"/>
          <p:cNvSpPr/>
          <p:nvPr/>
        </p:nvSpPr>
        <p:spPr>
          <a:xfrm>
            <a:off x="5972175" y="3581400"/>
            <a:ext cx="247650" cy="24765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055870" y="2276475"/>
            <a:ext cx="2461260" cy="118110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[Месяц]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[Опрос или опыт]</a:t>
            </a:r>
          </a:p>
        </p:txBody>
      </p:sp>
      <p:sp>
        <p:nvSpPr>
          <p:cNvPr id="10" name="Oval 9"/>
          <p:cNvSpPr/>
          <p:nvPr/>
        </p:nvSpPr>
        <p:spPr>
          <a:xfrm>
            <a:off x="8166735" y="3581400"/>
            <a:ext cx="247650" cy="2476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250430" y="3952875"/>
            <a:ext cx="2461260" cy="11811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[Месяц]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[Создание продукта]</a:t>
            </a:r>
          </a:p>
        </p:txBody>
      </p:sp>
      <p:sp>
        <p:nvSpPr>
          <p:cNvPr id="12" name="Oval 11"/>
          <p:cNvSpPr/>
          <p:nvPr/>
        </p:nvSpPr>
        <p:spPr>
          <a:xfrm>
            <a:off x="10361295" y="3581400"/>
            <a:ext cx="247650" cy="24765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444990" y="2276475"/>
            <a:ext cx="2461260" cy="118110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[Месяц]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[Выводы и защита]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Результаты. [Что показал опрос или опыт]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[Подтвердилась ли гипотеза]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447800"/>
            <a:ext cx="3238500" cy="36576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[Главная цифра словами]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[Что удивило]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76700" y="1352550"/>
            <a:ext cx="7505700" cy="4762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500" b="1" i="0">
                <a:solidFill>
                  <a:schemeClr val="tx1"/>
                </a:solidFill>
              </a:rPr>
              <a:t>[Вопрос опроса], [сколько человек]</a:t>
            </a:r>
          </a:p>
          <a:p>
            <a:pPr algn="l">
              <a:lnSpc>
                <a:spcPct val="108000"/>
              </a:lnSpc>
            </a:pPr>
            <a:r>
              <a:rPr sz="1100" b="0" i="0">
                <a:solidFill>
                  <a:schemeClr val="tx2"/>
                </a:solidFill>
              </a:rPr>
              <a:t>[Значения для примера. Правая кнопка на графике, «Изменить данные»]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4076700" y="1828800"/>
          <a:ext cx="7505700" cy="3371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Продукт проекта: [название]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352550"/>
            <a:ext cx="5486400" cy="4705350"/>
          </a:xfrm>
          <a:prstGeom prst="rect">
            <a:avLst/>
          </a:prstGeom>
          <a:solidFill>
            <a:schemeClr val="bg2"/>
          </a:solidFill>
          <a:ln w="15875">
            <a:solidFill>
              <a:schemeClr val="accent1"/>
            </a:solidFill>
            <a:prstDash val="dash"/>
          </a:ln>
        </p:spPr>
        <p:txBody>
          <a:bodyPr rtlCol="0" anchor="ctr" wrap="square" lIns="190500" tIns="76200" rIns="190500" bIns="7620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600" b="0" i="0">
                <a:solidFill>
                  <a:schemeClr val="tx2"/>
                </a:solidFill>
              </a:rPr>
              <a:t>[Вставьте фото или снимок продукта]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81750" y="1352550"/>
            <a:ext cx="5200650" cy="470535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[Что получилось: буклет, сайт, модель, видео]</a:t>
            </a:r>
          </a:p>
          <a:p>
            <a:pPr algn="l" marL="190500" indent="-190500">
              <a:lnSpc>
                <a:spcPct val="108000"/>
              </a:lnSpc>
              <a:spcBef>
                <a:spcPts val="1600"/>
              </a:spcBef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[Кто может применить]</a:t>
            </a:r>
          </a:p>
          <a:p>
            <a:pPr algn="l" marL="190500" indent="-190500">
              <a:lnSpc>
                <a:spcPct val="108000"/>
              </a:lnSpc>
              <a:spcBef>
                <a:spcPts val="1600"/>
              </a:spcBef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[Где и когда]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7</a:t>
            </a:fld>
          </a:p>
        </p:txBody>
      </p:sp>
    </p:spTree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Выводы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Польза. [Кому и как пригодится результат]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609600" y="201930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2550" y="18478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[Цель достигнута: что получено]</a:t>
            </a:r>
          </a:p>
        </p:txBody>
      </p:sp>
      <p:sp>
        <p:nvSpPr>
          <p:cNvPr id="7" name="Oval 6"/>
          <p:cNvSpPr/>
          <p:nvPr/>
        </p:nvSpPr>
        <p:spPr>
          <a:xfrm>
            <a:off x="609600" y="300990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2550" y="28384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[Гипотеза подтвердилась или нет, и почему]</a:t>
            </a:r>
          </a:p>
        </p:txBody>
      </p:sp>
      <p:sp>
        <p:nvSpPr>
          <p:cNvPr id="9" name="Oval 8"/>
          <p:cNvSpPr/>
          <p:nvPr/>
        </p:nvSpPr>
        <p:spPr>
          <a:xfrm>
            <a:off x="609600" y="400050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52550" y="38290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[Чему вы научились и что сделали бы иначе]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8</a:t>
            </a:fld>
          </a:p>
        </p:txBody>
      </p:sp>
    </p:spTree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Scribo Лесенка">
      <a:dk1>
        <a:srgbClr val="221C36"/>
      </a:dk1>
      <a:lt1>
        <a:srgbClr val="FFFFFF"/>
      </a:lt1>
      <a:dk2>
        <a:srgbClr val="655E7E"/>
      </a:dk2>
      <a:lt2>
        <a:srgbClr val="F1EEFA"/>
      </a:lt2>
      <a:accent1>
        <a:srgbClr val="5B3FA8"/>
      </a:accent1>
      <a:accent2>
        <a:srgbClr val="9179D6"/>
      </a:accent2>
      <a:accent3>
        <a:srgbClr val="DFD8F2"/>
      </a:accent3>
      <a:accent4>
        <a:srgbClr val="F0A93B"/>
      </a:accent4>
      <a:accent5>
        <a:srgbClr val="9179D6"/>
      </a:accent5>
      <a:accent6>
        <a:srgbClr val="5B3FA8"/>
      </a:accent6>
      <a:hlink>
        <a:srgbClr val="5B3FA8"/>
      </a:hlink>
      <a:folHlink>
        <a:srgbClr val="655E7E"/>
      </a:folHlink>
    </a:clrScheme>
    <a:fontScheme name="Scribo">
      <a:maj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Индивидуальный проект.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