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[Год 1]</c:v>
                </c:pt>
                <c:pt idx="1">
                  <c:v>[Год 2]</c:v>
                </c:pt>
                <c:pt idx="2">
                  <c:v>[Год 3]</c:v>
                </c:pt>
                <c:pt idx="3">
                  <c:v>[Год 4]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55</c:v>
                </c:pt>
                <c:pt idx="2">
                  <c:v>48</c:v>
                </c:pt>
                <c:pt idx="3">
                  <c:v>70</c:v>
                </c:pt>
              </c:numCache>
            </c:numRef>
          </c:val>
        </c:ser>
        <c:dLbls>
          <c:txPr>
            <a:bodyPr/>
            <a:lstStyle/>
            <a:p>
              <a:pPr>
                <a:defRPr sz="1400" b="1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accent3"/>
            </a:solidFill>
          </a:ln>
        </c:sp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3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Лишний слайд удалите, нужный скопируйте: правая кнопка, «Дублировать слайд».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590550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130040"/>
            <a:ext cx="590550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 rot="21360000">
            <a:off x="6953250" y="1428750"/>
            <a:ext cx="2381250" cy="381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 rot="240000">
            <a:off x="9239250" y="1428750"/>
            <a:ext cx="2381250" cy="381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429500" y="1905000"/>
            <a:ext cx="161925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9620250" y="1905000"/>
            <a:ext cx="114300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429500" y="2400300"/>
            <a:ext cx="114300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9620250" y="2400300"/>
            <a:ext cx="161925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429500" y="2895600"/>
            <a:ext cx="161925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620250" y="2895600"/>
            <a:ext cx="114300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429500" y="3390900"/>
            <a:ext cx="114300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9620250" y="3390900"/>
            <a:ext cx="161925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429500" y="3886200"/>
            <a:ext cx="161925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9620250" y="3886200"/>
            <a:ext cx="114300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429500" y="4381500"/>
            <a:ext cx="114300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620250" y="4381500"/>
            <a:ext cx="161925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14500"/>
            <a:ext cx="590550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130040"/>
            <a:ext cx="590550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/>
          <p:nvPr/>
        </p:nvSpPr>
        <p:spPr>
          <a:xfrm rot="21360000">
            <a:off x="6953250" y="1428750"/>
            <a:ext cx="2381250" cy="381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 rot="240000">
            <a:off x="9239250" y="1428750"/>
            <a:ext cx="2381250" cy="381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429500" y="1905000"/>
            <a:ext cx="161925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9620250" y="1905000"/>
            <a:ext cx="114300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429500" y="2400300"/>
            <a:ext cx="114300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9620250" y="2400300"/>
            <a:ext cx="161925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429500" y="2895600"/>
            <a:ext cx="161925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620250" y="2895600"/>
            <a:ext cx="114300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429500" y="3390900"/>
            <a:ext cx="114300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9620250" y="3390900"/>
            <a:ext cx="161925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429500" y="3886200"/>
            <a:ext cx="161925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9620250" y="3886200"/>
            <a:ext cx="114300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429500" y="4381500"/>
            <a:ext cx="114300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620250" y="4381500"/>
            <a:ext cx="161925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42900"/>
            <a:ext cx="10477500" cy="80010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3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cxnSp>
        <p:nvCxnSpPr>
          <p:cNvPr id="3" name="Connector 2"/>
          <p:cNvCxnSpPr/>
          <p:nvPr/>
        </p:nvCxnSpPr>
        <p:spPr>
          <a:xfrm>
            <a:off x="0" y="3429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0" y="6858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0" y="10287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0" y="13716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0" y="17145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0" y="20574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9" name="Connector 8"/>
          <p:cNvCxnSpPr/>
          <p:nvPr/>
        </p:nvCxnSpPr>
        <p:spPr>
          <a:xfrm>
            <a:off x="0" y="24003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0" y="27432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0" y="30861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0" y="34290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3" name="Connector 12"/>
          <p:cNvCxnSpPr/>
          <p:nvPr/>
        </p:nvCxnSpPr>
        <p:spPr>
          <a:xfrm>
            <a:off x="0" y="37719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4" name="Connector 13"/>
          <p:cNvCxnSpPr/>
          <p:nvPr/>
        </p:nvCxnSpPr>
        <p:spPr>
          <a:xfrm>
            <a:off x="0" y="41148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5" name="Connector 14"/>
          <p:cNvCxnSpPr/>
          <p:nvPr/>
        </p:nvCxnSpPr>
        <p:spPr>
          <a:xfrm>
            <a:off x="0" y="44577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6" name="Connector 15"/>
          <p:cNvCxnSpPr/>
          <p:nvPr/>
        </p:nvCxnSpPr>
        <p:spPr>
          <a:xfrm>
            <a:off x="0" y="48006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7" name="Connector 16"/>
          <p:cNvCxnSpPr/>
          <p:nvPr/>
        </p:nvCxnSpPr>
        <p:spPr>
          <a:xfrm>
            <a:off x="0" y="51435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8" name="Connector 17"/>
          <p:cNvCxnSpPr/>
          <p:nvPr/>
        </p:nvCxnSpPr>
        <p:spPr>
          <a:xfrm>
            <a:off x="0" y="54864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9" name="Connector 18"/>
          <p:cNvCxnSpPr/>
          <p:nvPr/>
        </p:nvCxnSpPr>
        <p:spPr>
          <a:xfrm>
            <a:off x="0" y="58293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0" name="Connector 19"/>
          <p:cNvCxnSpPr/>
          <p:nvPr/>
        </p:nvCxnSpPr>
        <p:spPr>
          <a:xfrm>
            <a:off x="0" y="61722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1" name="Connector 20"/>
          <p:cNvCxnSpPr/>
          <p:nvPr/>
        </p:nvCxnSpPr>
        <p:spPr>
          <a:xfrm>
            <a:off x="0" y="65151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2" name="Connector 21"/>
          <p:cNvCxnSpPr/>
          <p:nvPr/>
        </p:nvCxnSpPr>
        <p:spPr>
          <a:xfrm>
            <a:off x="457200" y="0"/>
            <a:ext cx="0" cy="6858000"/>
          </a:xfrm>
          <a:prstGeom prst="line">
            <a:avLst/>
          </a:prstGeom>
          <a:ln w="19050">
            <a:solidFill>
              <a:schemeClr val="accent1"/>
            </a:solidFill>
          </a:ln>
        </p:spPr>
      </p:cxnSp>
      <p:sp>
        <p:nvSpPr>
          <p:cNvPr id="23" name="Rectangle 22"/>
          <p:cNvSpPr/>
          <p:nvPr/>
        </p:nvSpPr>
        <p:spPr>
          <a:xfrm>
            <a:off x="609600" y="1219200"/>
            <a:ext cx="1047750" cy="571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[Фамилия Имя Отчество]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Портфолио педагога. [Предмет, школа, город]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38300"/>
            <a:ext cx="5905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ПОРТФОЛИО УЧИТЕЛЯ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Обо мне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447800"/>
            <a:ext cx="5486400" cy="4610100"/>
          </a:xfrm>
          <a:prstGeom prst="rect">
            <a:avLst/>
          </a:prstGeom>
          <a:solidFill>
            <a:schemeClr val="bg2"/>
          </a:solidFill>
          <a:ln w="15875">
            <a:solidFill>
              <a:schemeClr val="accent1"/>
            </a:solidFill>
            <a:prstDash val="dash"/>
          </a:ln>
        </p:spPr>
        <p:txBody>
          <a:bodyPr rtlCol="0" anchor="ctr" wrap="square" lIns="190500" tIns="76200" rIns="190500" bIns="762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0" i="0">
                <a:solidFill>
                  <a:schemeClr val="tx2"/>
                </a:solidFill>
              </a:rPr>
              <a:t>[Вставьте фото]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81750" y="1447800"/>
            <a:ext cx="5200650" cy="46101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[Образование, вуз, год]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[Стаж и категория]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[Что важно в работе]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Профессиональный путь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600" y="3752850"/>
            <a:ext cx="10972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857375" y="3629025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6750" y="2324100"/>
            <a:ext cx="30099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6" name="Oval 5"/>
          <p:cNvSpPr/>
          <p:nvPr/>
        </p:nvSpPr>
        <p:spPr>
          <a:xfrm>
            <a:off x="4600575" y="3629025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409950" y="4000500"/>
            <a:ext cx="300990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[Курсы]</a:t>
            </a:r>
          </a:p>
        </p:txBody>
      </p:sp>
      <p:sp>
        <p:nvSpPr>
          <p:cNvPr id="8" name="Oval 7"/>
          <p:cNvSpPr/>
          <p:nvPr/>
        </p:nvSpPr>
        <p:spPr>
          <a:xfrm>
            <a:off x="7343775" y="3629025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153150" y="2324100"/>
            <a:ext cx="30099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[Категория]</a:t>
            </a:r>
          </a:p>
        </p:txBody>
      </p:sp>
      <p:sp>
        <p:nvSpPr>
          <p:cNvPr id="10" name="Oval 9"/>
          <p:cNvSpPr/>
          <p:nvPr/>
        </p:nvSpPr>
        <p:spPr>
          <a:xfrm>
            <a:off x="10086975" y="3629025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896350" y="4000500"/>
            <a:ext cx="300990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[Награда]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Результаты учеников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543050"/>
            <a:ext cx="3238500" cy="44196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[Что показывают результаты]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[Какие победы есть]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76700" y="144780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[Качество знаний, %]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4076700" y="1924050"/>
          <a:ext cx="7505700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Методические находки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2038350"/>
            <a:ext cx="3543300" cy="342900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[Приём]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[Как работает]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2038350"/>
            <a:ext cx="354330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324350" y="2038350"/>
            <a:ext cx="3543300" cy="342900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[Приём]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[Как работает]</a:t>
            </a:r>
          </a:p>
        </p:txBody>
      </p:sp>
      <p:sp>
        <p:nvSpPr>
          <p:cNvPr id="6" name="Rectangle 5"/>
          <p:cNvSpPr/>
          <p:nvPr/>
        </p:nvSpPr>
        <p:spPr>
          <a:xfrm>
            <a:off x="4324350" y="2038350"/>
            <a:ext cx="354330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039100" y="2038350"/>
            <a:ext cx="3543300" cy="342900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[Разработка]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создано]</a:t>
            </a:r>
          </a:p>
        </p:txBody>
      </p:sp>
      <p:sp>
        <p:nvSpPr>
          <p:cNvPr id="8" name="Rectangle 7"/>
          <p:cNvSpPr/>
          <p:nvPr/>
        </p:nvSpPr>
        <p:spPr>
          <a:xfrm>
            <a:off x="8039100" y="2038350"/>
            <a:ext cx="354330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cribo Старая книга">
      <a:dk1>
        <a:srgbClr val="2F2618"/>
      </a:dk1>
      <a:lt1>
        <a:srgbClr val="FBF6EC"/>
      </a:lt1>
      <a:dk2>
        <a:srgbClr val="75664E"/>
      </a:dk2>
      <a:lt2>
        <a:srgbClr val="F3E9D6"/>
      </a:lt2>
      <a:accent1>
        <a:srgbClr val="A9762B"/>
      </a:accent1>
      <a:accent2>
        <a:srgbClr val="D2A863"/>
      </a:accent2>
      <a:accent3>
        <a:srgbClr val="E5D7BC"/>
      </a:accent3>
      <a:accent4>
        <a:srgbClr val="7A3E22"/>
      </a:accent4>
      <a:accent5>
        <a:srgbClr val="D2A863"/>
      </a:accent5>
      <a:accent6>
        <a:srgbClr val="A9762B"/>
      </a:accent6>
      <a:hlink>
        <a:srgbClr val="A9762B"/>
      </a:hlink>
      <a:folHlink>
        <a:srgbClr val="75664E"/>
      </a:folHlink>
    </a:clrScheme>
    <a:fontScheme name="Scribo">
      <a:majorFont>
        <a:latin typeface="Georg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Портфолио учителя.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