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ln w="38100"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cat>
            <c:strRef>
              <c:f>Sheet1!$A$2:$A$5</c:f>
              <c:strCache>
                <c:ptCount val="4"/>
                <c:pt idx="0">
                  <c:v>[Месяц 1]</c:v>
                </c:pt>
                <c:pt idx="1">
                  <c:v>[Месяц 2]</c:v>
                </c:pt>
                <c:pt idx="2">
                  <c:v>[Месяц 3]</c:v>
                </c:pt>
                <c:pt idx="3">
                  <c:v>[Месяц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  <c:smooth val="0"/>
        </c:ser>
        <c:dLbls>
          <c:txPr>
            <a:bodyPr/>
            <a:lstStyle/>
            <a:p>
              <a:pPr>
                <a:defRPr sz="1400" b="1"/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/>
        <c:axPos val="l"/>
        <c:majorTickMark val="out"/>
        <c:minorTickMark val="none"/>
        <c:tickLblPos val="nextTo"/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удалите, нужный скопируйте: правая кнопка, «Дублировать слайд».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62865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30040"/>
            <a:ext cx="62865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onut 3"/>
          <p:cNvSpPr/>
          <p:nvPr/>
        </p:nvSpPr>
        <p:spPr>
          <a:xfrm>
            <a:off x="7239000" y="381000"/>
            <a:ext cx="5334000" cy="5334000"/>
          </a:xfrm>
          <a:prstGeom prst="donu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Donut 4"/>
          <p:cNvSpPr/>
          <p:nvPr/>
        </p:nvSpPr>
        <p:spPr>
          <a:xfrm>
            <a:off x="8191500" y="1333500"/>
            <a:ext cx="3429000" cy="3429000"/>
          </a:xfrm>
          <a:prstGeom prst="donu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Donut 5"/>
          <p:cNvSpPr/>
          <p:nvPr/>
        </p:nvSpPr>
        <p:spPr>
          <a:xfrm>
            <a:off x="6286500" y="4572000"/>
            <a:ext cx="1905000" cy="1905000"/>
          </a:xfrm>
          <a:prstGeom prst="donut">
            <a:avLst>
              <a:gd name="adj" fmla="val 24000"/>
            </a:avLst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62865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130040"/>
            <a:ext cx="62865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onut 3"/>
          <p:cNvSpPr/>
          <p:nvPr/>
        </p:nvSpPr>
        <p:spPr>
          <a:xfrm>
            <a:off x="7239000" y="381000"/>
            <a:ext cx="5334000" cy="5334000"/>
          </a:xfrm>
          <a:prstGeom prst="donu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Donut 4"/>
          <p:cNvSpPr/>
          <p:nvPr/>
        </p:nvSpPr>
        <p:spPr>
          <a:xfrm>
            <a:off x="8191500" y="1333500"/>
            <a:ext cx="3429000" cy="3429000"/>
          </a:xfrm>
          <a:prstGeom prst="donu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Donut 5"/>
          <p:cNvSpPr/>
          <p:nvPr/>
        </p:nvSpPr>
        <p:spPr>
          <a:xfrm>
            <a:off x="6286500" y="4572000"/>
            <a:ext cx="1905000" cy="1905000"/>
          </a:xfrm>
          <a:prstGeom prst="donut">
            <a:avLst>
              <a:gd name="adj" fmla="val 24000"/>
            </a:avLst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285750"/>
            <a:ext cx="10382250" cy="8763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1076325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76325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76325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76325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97280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97280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97280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97280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118235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118235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118235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118235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139190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139190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139190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139190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60145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160145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60145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160145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181100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81100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181100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181100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381000" y="285750"/>
            <a:ext cx="152400" cy="876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590550" y="285750"/>
            <a:ext cx="57150" cy="876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[Название проекта]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[Одно предложение: что вы делаете и для кого]</a:t>
            </a:r>
          </a:p>
          <a:p>
            <a:pPr>
              <a:spcBef>
                <a:spcPts val="1000"/>
              </a:spcBef>
            </a:pPr>
            <a:r>
              <a:rPr b="1"/>
              <a:t>[Имя основателя]</a:t>
            </a:r>
          </a:p>
          <a:p>
            <a:r>
              <a:t>[Контакты]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6286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ПРЕЗЕНТАЦИЯ СТАРТАПА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Проблема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990725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3514725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[Кто страдает и насколько это массово. Укажите источник]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809488" y="1990725"/>
            <a:ext cx="5772912" cy="1647825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[Как решают сейчас]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[Почему этого мало]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809488" y="3771900"/>
            <a:ext cx="5772912" cy="1647825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[Сколько это стоит]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[Потери в рублях или часах]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Решение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990725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Что делаем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[Суть продукта]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24350" y="1990725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Как работает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[Три шага]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39100" y="1990725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Почему лучше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[Главное отличие]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Продукт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86400" cy="47053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[Снимок экрана или фото]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52550"/>
            <a:ext cx="5200650" cy="4705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[Что умеет сейчас]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[Кто уже пользуется]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Рынок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2276475"/>
            <a:ext cx="3530600" cy="2857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4400" b="1" i="0">
                <a:solidFill>
                  <a:schemeClr val="bg1"/>
                </a:solidFill>
                <a:latin typeface="+mj-lt"/>
              </a:rPr>
              <a:t>[00 млрд]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bg1"/>
                </a:solidFill>
              </a:rPr>
              <a:t>Весь рынок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30700" y="2276475"/>
            <a:ext cx="3530600" cy="28575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[00 млн]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Доступный нам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51800" y="2276475"/>
            <a:ext cx="3530600" cy="28575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[00 млн]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Реально занять за 3 года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Как зарабатываем и растём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3238500" cy="45148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[Модель: подписка, комиссия, продажа]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[Средний чек]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[Стоимость привлечения]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[Выручка по месяцам, тыс. руб.]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4076700" y="1828800"/>
          <a:ext cx="7505700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Конкуренты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2524125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2340864"/>
                <a:gridCol w="2340864"/>
                <a:gridCol w="2340864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/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[Мы]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[Конкурент 1]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[Конкурент 2]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[Критерий]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[Да]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[Нет]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[Да]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[Критерий]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[Да]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[Да]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[Нет]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[Цена]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Команда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990725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[Имя]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[Роль и опыт]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24350" y="1990725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[Имя]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[Роль и опыт]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39100" y="1990725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[Имя]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[Роль и опыт]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просим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895475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Сколько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[Сумма]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[На какой срок]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9825" y="1895475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На что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[Продукт, 00 %]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[Продажи, 00 %]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9</a:t>
            </a:fld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[Почта, телефон]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Неон">
      <a:dk1>
        <a:srgbClr val="EEF0FF"/>
      </a:dk1>
      <a:lt1>
        <a:srgbClr val="0D1020"/>
      </a:lt1>
      <a:dk2>
        <a:srgbClr val="A7ACCF"/>
      </a:dk2>
      <a:lt2>
        <a:srgbClr val="1A1E36"/>
      </a:lt2>
      <a:accent1>
        <a:srgbClr val="8B5CF6"/>
      </a:accent1>
      <a:accent2>
        <a:srgbClr val="22D3EE"/>
      </a:accent2>
      <a:accent3>
        <a:srgbClr val="2E3355"/>
      </a:accent3>
      <a:accent4>
        <a:srgbClr val="F472B6"/>
      </a:accent4>
      <a:accent5>
        <a:srgbClr val="22D3EE"/>
      </a:accent5>
      <a:accent6>
        <a:srgbClr val="8B5CF6"/>
      </a:accent6>
      <a:hlink>
        <a:srgbClr val="8B5CF6"/>
      </a:hlink>
      <a:folHlink>
        <a:srgbClr val="A7ACCF"/>
      </a:folHlink>
    </a:clrScheme>
    <a:fontScheme name="Scribo">
      <a:majorFont>
        <a:latin typeface="Verdan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стартапа.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