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[Месяц 1]</c:v>
                </c:pt>
                <c:pt idx="1">
                  <c:v>[Месяц 2]</c:v>
                </c:pt>
                <c:pt idx="2">
                  <c:v>[Месяц 3]</c:v>
                </c:pt>
                <c:pt idx="3">
                  <c:v>[Месяц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809750"/>
            <a:ext cx="76200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989070"/>
            <a:ext cx="76200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286000" y="-1524000"/>
            <a:ext cx="7620000" cy="762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71500" y="571500"/>
            <a:ext cx="1047750" cy="10477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382250" y="4762500"/>
            <a:ext cx="1428750" cy="14287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1809750"/>
            <a:ext cx="76200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3989070"/>
            <a:ext cx="76200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Oval 3"/>
          <p:cNvSpPr/>
          <p:nvPr/>
        </p:nvSpPr>
        <p:spPr>
          <a:xfrm>
            <a:off x="2286000" y="-1524000"/>
            <a:ext cx="7620000" cy="762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71500" y="571500"/>
            <a:ext cx="1047750" cy="10477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382250" y="4762500"/>
            <a:ext cx="1428750" cy="14287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99060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715000" y="11811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[Название проекта]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[Одно предложение: что вы делаете и для кого]</a:t>
            </a:r>
          </a:p>
          <a:p>
            <a:pPr>
              <a:spcBef>
                <a:spcPts val="1000"/>
              </a:spcBef>
            </a:pPr>
            <a:r>
              <a:rPr b="1"/>
              <a:t>[Имя основателя]</a:t>
            </a:r>
          </a:p>
          <a:p>
            <a:r>
              <a:t>[Контакты]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0" y="1733550"/>
            <a:ext cx="7620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ПРЕЗЕНТАЦИЯ СТАРТАПА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Проблема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2009775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3533775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[Кто страдает и насколько это массово. Укажите источник]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809488" y="2009775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[Как решают сейчас]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[Почему этого мало]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809488" y="3790950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[Сколько это стоит]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[Потери в рублях или часах]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Решение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200977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делаем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[Суть продукта]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200977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Как работает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[Три шага]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200977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Почему лучше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[Главное отличие]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Продукт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90650"/>
            <a:ext cx="5486400" cy="46672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[Снимок экрана или фото]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90650"/>
            <a:ext cx="5200650" cy="4667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умеет сейчас]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[Кто уже пользуется]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Рынок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2295525"/>
            <a:ext cx="3530600" cy="2857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4400" b="1" i="0">
                <a:solidFill>
                  <a:schemeClr val="bg1"/>
                </a:solidFill>
                <a:latin typeface="+mj-lt"/>
              </a:rPr>
              <a:t>[00 млрд]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bg1"/>
                </a:solidFill>
              </a:rPr>
              <a:t>Весь рынок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30700" y="2295525"/>
            <a:ext cx="3530600" cy="28575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[00 млн]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Доступный нам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51800" y="2295525"/>
            <a:ext cx="3530600" cy="28575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[00 млн]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Реально занять за 3 года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Как зарабатываем и растём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85900"/>
            <a:ext cx="3238500" cy="44767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[Модель: подписка, комиссия, продажа]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[Средний чек]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[Стоимость привлечения]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6700" y="13906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[Выручка по месяцам, тыс. руб.]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076700" y="1866900"/>
          <a:ext cx="7505700" cy="4191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Конкуренты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543175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/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[Мы]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[Конкурент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[Конкурент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[Критерий]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[Да]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[Нет]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[Да]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[Критерий]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[Да]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[Да]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[Нет]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[Цена]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Команда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200977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[Имя]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[Роль и опыт]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200977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[Имя]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[Роль и опыт]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200977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[Имя]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[Роль и опыт]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просим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1452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Сколько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[Сумма]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[На какой срок]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914525"/>
            <a:ext cx="5362575" cy="36195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На что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[Продукт, 00 %]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[Продажи, 00 %]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[Почта, телефон]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Минимализм с засечками">
      <a:dk1>
        <a:srgbClr val="1C1F24"/>
      </a:dk1>
      <a:lt1>
        <a:srgbClr val="FFFFFF"/>
      </a:lt1>
      <a:dk2>
        <a:srgbClr val="5F666F"/>
      </a:dk2>
      <a:lt2>
        <a:srgbClr val="EEF0F2"/>
      </a:lt2>
      <a:accent1>
        <a:srgbClr val="2D3540"/>
      </a:accent1>
      <a:accent2>
        <a:srgbClr val="7A8694"/>
      </a:accent2>
      <a:accent3>
        <a:srgbClr val="D8DCE1"/>
      </a:accent3>
      <a:accent4>
        <a:srgbClr val="E2583E"/>
      </a:accent4>
      <a:accent5>
        <a:srgbClr val="7A8694"/>
      </a:accent5>
      <a:accent6>
        <a:srgbClr val="2D3540"/>
      </a:accent6>
      <a:hlink>
        <a:srgbClr val="2D3540"/>
      </a:hlink>
      <a:folHlink>
        <a:srgbClr val="5F666F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стартапа.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