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удалите. В заметках подсказка, что сказать.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62865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62865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429500" y="0"/>
            <a:ext cx="47625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Cross 4"/>
          <p:cNvSpPr/>
          <p:nvPr/>
        </p:nvSpPr>
        <p:spPr>
          <a:xfrm>
            <a:off x="8382000" y="1809750"/>
            <a:ext cx="2857500" cy="2857500"/>
          </a:xfrm>
          <a:prstGeom prst="plus">
            <a:avLst>
              <a:gd name="adj" fmla="val 3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Cross 5"/>
          <p:cNvSpPr/>
          <p:nvPr/>
        </p:nvSpPr>
        <p:spPr>
          <a:xfrm>
            <a:off x="7715250" y="571500"/>
            <a:ext cx="666750" cy="666750"/>
          </a:xfrm>
          <a:prstGeom prst="plus">
            <a:avLst>
              <a:gd name="adj" fmla="val 3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Cross 6"/>
          <p:cNvSpPr/>
          <p:nvPr/>
        </p:nvSpPr>
        <p:spPr>
          <a:xfrm>
            <a:off x="11144250" y="666750"/>
            <a:ext cx="533400" cy="533400"/>
          </a:xfrm>
          <a:prstGeom prst="plus">
            <a:avLst>
              <a:gd name="adj" fmla="val 3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Cross 7"/>
          <p:cNvSpPr/>
          <p:nvPr/>
        </p:nvSpPr>
        <p:spPr>
          <a:xfrm>
            <a:off x="7905750" y="5334000"/>
            <a:ext cx="571500" cy="571500"/>
          </a:xfrm>
          <a:prstGeom prst="plus">
            <a:avLst>
              <a:gd name="adj" fmla="val 3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Cross 8"/>
          <p:cNvSpPr/>
          <p:nvPr/>
        </p:nvSpPr>
        <p:spPr>
          <a:xfrm>
            <a:off x="11049000" y="5619750"/>
            <a:ext cx="800100" cy="800100"/>
          </a:xfrm>
          <a:prstGeom prst="plus">
            <a:avLst>
              <a:gd name="adj" fmla="val 3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62865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62865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7429500" y="0"/>
            <a:ext cx="47625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Cross 4"/>
          <p:cNvSpPr/>
          <p:nvPr/>
        </p:nvSpPr>
        <p:spPr>
          <a:xfrm>
            <a:off x="8382000" y="1809750"/>
            <a:ext cx="2857500" cy="2857500"/>
          </a:xfrm>
          <a:prstGeom prst="plus">
            <a:avLst>
              <a:gd name="adj" fmla="val 3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Cross 5"/>
          <p:cNvSpPr/>
          <p:nvPr/>
        </p:nvSpPr>
        <p:spPr>
          <a:xfrm>
            <a:off x="7715250" y="571500"/>
            <a:ext cx="666750" cy="666750"/>
          </a:xfrm>
          <a:prstGeom prst="plus">
            <a:avLst>
              <a:gd name="adj" fmla="val 3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Cross 6"/>
          <p:cNvSpPr/>
          <p:nvPr/>
        </p:nvSpPr>
        <p:spPr>
          <a:xfrm>
            <a:off x="11144250" y="666750"/>
            <a:ext cx="533400" cy="533400"/>
          </a:xfrm>
          <a:prstGeom prst="plus">
            <a:avLst>
              <a:gd name="adj" fmla="val 3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Cross 7"/>
          <p:cNvSpPr/>
          <p:nvPr/>
        </p:nvSpPr>
        <p:spPr>
          <a:xfrm>
            <a:off x="7905750" y="5334000"/>
            <a:ext cx="571500" cy="571500"/>
          </a:xfrm>
          <a:prstGeom prst="plus">
            <a:avLst>
              <a:gd name="adj" fmla="val 3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Cross 8"/>
          <p:cNvSpPr/>
          <p:nvPr/>
        </p:nvSpPr>
        <p:spPr>
          <a:xfrm>
            <a:off x="11049000" y="5619750"/>
            <a:ext cx="800100" cy="800100"/>
          </a:xfrm>
          <a:prstGeom prst="plus">
            <a:avLst>
              <a:gd name="adj" fmla="val 3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ross 2"/>
          <p:cNvSpPr/>
          <p:nvPr/>
        </p:nvSpPr>
        <p:spPr>
          <a:xfrm>
            <a:off x="11334750" y="247650"/>
            <a:ext cx="495300" cy="495300"/>
          </a:xfrm>
          <a:prstGeom prst="plus">
            <a:avLst>
              <a:gd name="adj" fmla="val 34000"/>
            </a:avLst>
          </a:prstGeom>
          <a:solidFill>
            <a:schemeClr val="accent1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Cross 3"/>
          <p:cNvSpPr/>
          <p:nvPr/>
        </p:nvSpPr>
        <p:spPr>
          <a:xfrm>
            <a:off x="10858500" y="685800"/>
            <a:ext cx="266700" cy="266700"/>
          </a:xfrm>
          <a:prstGeom prst="plus">
            <a:avLst>
              <a:gd name="adj" fmla="val 34000"/>
            </a:avLst>
          </a:prstGeom>
          <a:solidFill>
            <a:schemeClr val="accent2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104900"/>
            <a:ext cx="121920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презентации]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ОБЗР и здоровье. [Школа, класс,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[Класс. Учитель]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6286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ОБЗР И ЗДОРОВЬЕ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нужно знать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990725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Опасность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может случиться]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990725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324350" y="1990725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Признаки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 распознать]</a:t>
            </a:r>
          </a:p>
        </p:txBody>
      </p:sp>
      <p:sp>
        <p:nvSpPr>
          <p:cNvPr id="6" name="Rectangle 5"/>
          <p:cNvSpPr/>
          <p:nvPr/>
        </p:nvSpPr>
        <p:spPr>
          <a:xfrm>
            <a:off x="4324350" y="1990725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039100" y="1990725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Действия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делать сразу]</a:t>
            </a:r>
          </a:p>
        </p:txBody>
      </p:sp>
      <p:sp>
        <p:nvSpPr>
          <p:cNvPr id="8" name="Rectangle 7"/>
          <p:cNvSpPr/>
          <p:nvPr/>
        </p:nvSpPr>
        <p:spPr>
          <a:xfrm>
            <a:off x="8039100" y="1990725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Порядок действий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Куда звонить. [Номер службы спасения 112]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Pentagon 4"/>
          <p:cNvSpPr/>
          <p:nvPr/>
        </p:nvSpPr>
        <p:spPr>
          <a:xfrm>
            <a:off x="609600" y="137160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Шаг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39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[Действие]</a:t>
            </a:r>
          </a:p>
        </p:txBody>
      </p:sp>
      <p:sp>
        <p:nvSpPr>
          <p:cNvPr id="7" name="Chevron 6"/>
          <p:cNvSpPr/>
          <p:nvPr/>
        </p:nvSpPr>
        <p:spPr>
          <a:xfrm>
            <a:off x="422275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Шаг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705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[Действие]</a:t>
            </a:r>
          </a:p>
        </p:txBody>
      </p:sp>
      <p:sp>
        <p:nvSpPr>
          <p:cNvPr id="9" name="Chevron 8"/>
          <p:cNvSpPr/>
          <p:nvPr/>
        </p:nvSpPr>
        <p:spPr>
          <a:xfrm>
            <a:off x="783590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Шаг 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02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[Действие]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Можно и нельзя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895475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Можно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[Правило]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[Правило]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895475"/>
            <a:ext cx="5362575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219825" y="1895475"/>
            <a:ext cx="5362575" cy="3619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Нельзя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[Запрет]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[Запрет]</a:t>
            </a:r>
          </a:p>
        </p:txBody>
      </p:sp>
      <p:sp>
        <p:nvSpPr>
          <p:cNvPr id="6" name="Rectangle 5"/>
          <p:cNvSpPr/>
          <p:nvPr/>
        </p:nvSpPr>
        <p:spPr>
          <a:xfrm>
            <a:off x="6219825" y="1895475"/>
            <a:ext cx="5362575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важно запомнить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24479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2764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[Первая мысль]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34385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2670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[Вторая мысль]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44291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2576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[Третья мысль]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Источники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0972800" cy="47053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0" i="0">
                <a:solidFill>
                  <a:schemeClr val="tx1"/>
                </a:solidFill>
              </a:rPr>
              <a:t>1. [Учебник: автор, название, год]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2. [Материал: название, сайт, адрес, дата обращения]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Медицина">
      <a:dk1>
        <a:srgbClr val="16302A"/>
      </a:dk1>
      <a:lt1>
        <a:srgbClr val="F6FBF9"/>
      </a:lt1>
      <a:dk2>
        <a:srgbClr val="577068"/>
      </a:dk2>
      <a:lt2>
        <a:srgbClr val="E2F3EE"/>
      </a:lt2>
      <a:accent1>
        <a:srgbClr val="138A78"/>
      </a:accent1>
      <a:accent2>
        <a:srgbClr val="62C2AE"/>
      </a:accent2>
      <a:accent3>
        <a:srgbClr val="C8E6DE"/>
      </a:accent3>
      <a:accent4>
        <a:srgbClr val="F08A5D"/>
      </a:accent4>
      <a:accent5>
        <a:srgbClr val="62C2AE"/>
      </a:accent5>
      <a:accent6>
        <a:srgbClr val="138A78"/>
      </a:accent6>
      <a:hlink>
        <a:srgbClr val="138A78"/>
      </a:hlink>
      <a:folHlink>
        <a:srgbClr val="577068"/>
      </a:folHlink>
    </a:clrScheme>
    <a:fontScheme name="Scribo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ОБЗР и здоровье.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