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Новизну сформулируйте так же, как во введении. Без публикаций строку об апробации удалите.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619125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71900"/>
            <a:ext cx="619125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572250" y="4000500"/>
            <a:ext cx="1333500" cy="2857500"/>
          </a:xfrm>
          <a:custGeom>
            <a:avLst/>
            <a:gdLst/>
            <a:ahLst/>
            <a:cxnLst/>
            <a:rect l="l" t="t" r="r" b="b"/>
            <a:pathLst>
              <a:path w="1333500" h="2857500">
                <a:moveTo>
                  <a:pt x="0" y="2857500"/>
                </a:moveTo>
                <a:lnTo>
                  <a:pt x="666750" y="0"/>
                </a:lnTo>
                <a:lnTo>
                  <a:pt x="1333500" y="2857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715250" y="2667000"/>
            <a:ext cx="1333500" cy="4191000"/>
          </a:xfrm>
          <a:custGeom>
            <a:avLst/>
            <a:gdLst/>
            <a:ahLst/>
            <a:cxnLst/>
            <a:rect l="l" t="t" r="r" b="b"/>
            <a:pathLst>
              <a:path w="1333500" h="4191000">
                <a:moveTo>
                  <a:pt x="0" y="4191000"/>
                </a:moveTo>
                <a:lnTo>
                  <a:pt x="666750" y="0"/>
                </a:lnTo>
                <a:lnTo>
                  <a:pt x="1333500" y="419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58250" y="3619500"/>
            <a:ext cx="1333500" cy="3238500"/>
          </a:xfrm>
          <a:custGeom>
            <a:avLst/>
            <a:gdLst/>
            <a:ahLst/>
            <a:cxnLst/>
            <a:rect l="l" t="t" r="r" b="b"/>
            <a:pathLst>
              <a:path w="1333500" h="3238500">
                <a:moveTo>
                  <a:pt x="0" y="3238500"/>
                </a:moveTo>
                <a:lnTo>
                  <a:pt x="666750" y="0"/>
                </a:lnTo>
                <a:lnTo>
                  <a:pt x="1333500" y="3238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10750" y="2095500"/>
            <a:ext cx="1333500" cy="4762500"/>
          </a:xfrm>
          <a:custGeom>
            <a:avLst/>
            <a:gdLst/>
            <a:ahLst/>
            <a:cxnLst/>
            <a:rect l="l" t="t" r="r" b="b"/>
            <a:pathLst>
              <a:path w="1333500" h="4762500">
                <a:moveTo>
                  <a:pt x="0" y="4762500"/>
                </a:moveTo>
                <a:lnTo>
                  <a:pt x="666750" y="0"/>
                </a:lnTo>
                <a:lnTo>
                  <a:pt x="1333500" y="4762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763250" y="4191000"/>
            <a:ext cx="1333500" cy="2667000"/>
          </a:xfrm>
          <a:custGeom>
            <a:avLst/>
            <a:gdLst/>
            <a:ahLst/>
            <a:cxnLst/>
            <a:rect l="l" t="t" r="r" b="b"/>
            <a:pathLst>
              <a:path w="1333500" h="2667000">
                <a:moveTo>
                  <a:pt x="0" y="2667000"/>
                </a:moveTo>
                <a:lnTo>
                  <a:pt x="666750" y="0"/>
                </a:lnTo>
                <a:lnTo>
                  <a:pt x="133350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619125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71900"/>
            <a:ext cx="619125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572250" y="4000500"/>
            <a:ext cx="1333500" cy="2857500"/>
          </a:xfrm>
          <a:custGeom>
            <a:avLst/>
            <a:gdLst/>
            <a:ahLst/>
            <a:cxnLst/>
            <a:rect l="l" t="t" r="r" b="b"/>
            <a:pathLst>
              <a:path w="1333500" h="2857500">
                <a:moveTo>
                  <a:pt x="0" y="2857500"/>
                </a:moveTo>
                <a:lnTo>
                  <a:pt x="666750" y="0"/>
                </a:lnTo>
                <a:lnTo>
                  <a:pt x="1333500" y="2857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715250" y="2667000"/>
            <a:ext cx="1333500" cy="4191000"/>
          </a:xfrm>
          <a:custGeom>
            <a:avLst/>
            <a:gdLst/>
            <a:ahLst/>
            <a:cxnLst/>
            <a:rect l="l" t="t" r="r" b="b"/>
            <a:pathLst>
              <a:path w="1333500" h="4191000">
                <a:moveTo>
                  <a:pt x="0" y="4191000"/>
                </a:moveTo>
                <a:lnTo>
                  <a:pt x="666750" y="0"/>
                </a:lnTo>
                <a:lnTo>
                  <a:pt x="1333500" y="419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58250" y="3619500"/>
            <a:ext cx="1333500" cy="3238500"/>
          </a:xfrm>
          <a:custGeom>
            <a:avLst/>
            <a:gdLst/>
            <a:ahLst/>
            <a:cxnLst/>
            <a:rect l="l" t="t" r="r" b="b"/>
            <a:pathLst>
              <a:path w="1333500" h="3238500">
                <a:moveTo>
                  <a:pt x="0" y="3238500"/>
                </a:moveTo>
                <a:lnTo>
                  <a:pt x="666750" y="0"/>
                </a:lnTo>
                <a:lnTo>
                  <a:pt x="1333500" y="3238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10750" y="2095500"/>
            <a:ext cx="1333500" cy="4762500"/>
          </a:xfrm>
          <a:custGeom>
            <a:avLst/>
            <a:gdLst/>
            <a:ahLst/>
            <a:cxnLst/>
            <a:rect l="l" t="t" r="r" b="b"/>
            <a:pathLst>
              <a:path w="1333500" h="4762500">
                <a:moveTo>
                  <a:pt x="0" y="4762500"/>
                </a:moveTo>
                <a:lnTo>
                  <a:pt x="666750" y="0"/>
                </a:lnTo>
                <a:lnTo>
                  <a:pt x="1333500" y="4762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763250" y="4191000"/>
            <a:ext cx="1333500" cy="2667000"/>
          </a:xfrm>
          <a:custGeom>
            <a:avLst/>
            <a:gdLst/>
            <a:ahLst/>
            <a:cxnLst/>
            <a:rect l="l" t="t" r="r" b="b"/>
            <a:pathLst>
              <a:path w="1333500" h="2667000">
                <a:moveTo>
                  <a:pt x="0" y="2667000"/>
                </a:moveTo>
                <a:lnTo>
                  <a:pt x="666750" y="0"/>
                </a:lnTo>
                <a:lnTo>
                  <a:pt x="133350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Магистерская диссертация. [Программа,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МАГИСТЕРСКОЙ ДИССЕРТАЦИИ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научная новизна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Апробация. [Конференции и публикации: сколько и где]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[Предположение, которое проверялось]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Научная новизна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получено впервые: уточнено, предложено]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Практическая значимость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применимо]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12</a:t>
            </a:fld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Тёмный лес">
      <a:dk1>
        <a:srgbClr val="EDF5EF"/>
      </a:dk1>
      <a:lt1>
        <a:srgbClr val="10231C"/>
      </a:lt1>
      <a:dk2>
        <a:srgbClr val="A5BDB0"/>
      </a:dk2>
      <a:lt2>
        <a:srgbClr val="1B342B"/>
      </a:lt2>
      <a:accent1>
        <a:srgbClr val="5FD39A"/>
      </a:accent1>
      <a:accent2>
        <a:srgbClr val="B6E388"/>
      </a:accent2>
      <a:accent3>
        <a:srgbClr val="2C4A3D"/>
      </a:accent3>
      <a:accent4>
        <a:srgbClr val="F2C14E"/>
      </a:accent4>
      <a:accent5>
        <a:srgbClr val="B6E388"/>
      </a:accent5>
      <a:accent6>
        <a:srgbClr val="5FD39A"/>
      </a:accent6>
      <a:hlink>
        <a:srgbClr val="5FD39A"/>
      </a:hlink>
      <a:folHlink>
        <a:srgbClr val="A5BDB0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Магистерская диссертация.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