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spPr>
            <a:ln w="38100">
              <a:solidFill>
                <a:schemeClr val="accent1"/>
              </a:solidFill>
            </a:ln>
          </c:spPr>
          <c:marker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cat>
            <c:strRef>
              <c:f>Sheet1!$A$2:$A$5</c:f>
              <c:strCache>
                <c:ptCount val="4"/>
                <c:pt idx="0">
                  <c:v>[Год 1]</c:v>
                </c:pt>
                <c:pt idx="1">
                  <c:v>[Год 2]</c:v>
                </c:pt>
                <c:pt idx="2">
                  <c:v>[Год 3]</c:v>
                </c:pt>
                <c:pt idx="3">
                  <c:v>[Год 4]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55</c:v>
                </c:pt>
                <c:pt idx="2">
                  <c:v>48</c:v>
                </c:pt>
                <c:pt idx="3">
                  <c:v>70</c:v>
                </c:pt>
              </c:numCache>
            </c:numRef>
          </c:val>
          <c:smooth val="0"/>
        </c:ser>
        <c:dLbls>
          <c:txPr>
            <a:bodyPr/>
            <a:lstStyle/>
            <a:p>
              <a:pPr>
                <a:defRPr sz="1400" b="1"/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accent3"/>
            </a:solidFill>
          </a:ln>
        </c:sp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/>
        <c:axPos val="l"/>
        <c:majorTickMark val="out"/>
        <c:minorTickMark val="none"/>
        <c:tickLblPos val="nextTo"/>
        <c:crossAx val="2118791784"/>
        <c:crosses val="autoZero"/>
      </c:valAx>
    </c:plotArea>
    <c:plotVisOnly val="1"/>
    <c:dispBlanksAs val="gap"/>
    <c:showDLblsOverMax val="0"/>
  </c:chart>
  <c:txPr>
    <a:bodyPr/>
    <a:lstStyle/>
    <a:p>
      <a:pPr>
        <a:defRPr sz="13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В заметках подсказка, что сказать. Лишний слайд удалите. Время выступления уточните у преподавателя.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Поздоровайтесь, назовите тему, затем почему она важна.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цель, задачи перечислите коротко. Здесь же назовите объект и предмет.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Только то, что нужно для второй главы.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Сначала вывод, потом цифры. График настоящий, данные меняются в PowerPoint.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Если работа теоретическая, замените таблицу главными положениями.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8750" y="1809750"/>
            <a:ext cx="9334500" cy="2007870"/>
          </a:xfrm>
        </p:spPr>
        <p:txBody>
          <a:bodyPr lIns="0" tIns="0" rIns="0" bIns="0" anchor="b" wrap="square">
            <a:normAutofit/>
          </a:bodyPr>
          <a:lstStyle>
            <a:lvl1pPr marL="0" indent="0" algn="ctr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50" y="3989070"/>
            <a:ext cx="9334500" cy="1230630"/>
          </a:xfrm>
        </p:spPr>
        <p:txBody>
          <a:bodyPr lIns="0" tIns="0" rIns="0" bIns="0" anchor="t" wrap="square">
            <a:normAutofit/>
          </a:bodyPr>
          <a:lstStyle>
            <a:lvl1pPr marL="0" indent="0" algn="ctr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0" y="0"/>
            <a:ext cx="4000500" cy="2857500"/>
          </a:xfrm>
          <a:custGeom>
            <a:avLst/>
            <a:gdLst/>
            <a:ahLst/>
            <a:cxnLst/>
            <a:rect l="l" t="t" r="r" b="b"/>
            <a:pathLst>
              <a:path w="4000500" h="2857500">
                <a:moveTo>
                  <a:pt x="0" y="0"/>
                </a:moveTo>
                <a:lnTo>
                  <a:pt x="4000500" y="0"/>
                </a:lnTo>
                <a:lnTo>
                  <a:pt x="0" y="28575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6858000" y="3238500"/>
            <a:ext cx="5334000" cy="3619500"/>
          </a:xfrm>
          <a:custGeom>
            <a:avLst/>
            <a:gdLst/>
            <a:ahLst/>
            <a:cxnLst/>
            <a:rect l="l" t="t" r="r" b="b"/>
            <a:pathLst>
              <a:path w="5334000" h="3619500">
                <a:moveTo>
                  <a:pt x="5334000" y="3619500"/>
                </a:moveTo>
                <a:lnTo>
                  <a:pt x="0" y="3619500"/>
                </a:lnTo>
                <a:lnTo>
                  <a:pt x="533400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9334500" y="4857750"/>
            <a:ext cx="2857500" cy="2000250"/>
          </a:xfrm>
          <a:custGeom>
            <a:avLst/>
            <a:gdLst/>
            <a:ahLst/>
            <a:cxnLst/>
            <a:rect l="l" t="t" r="r" b="b"/>
            <a:pathLst>
              <a:path w="2857500" h="2000250">
                <a:moveTo>
                  <a:pt x="2857500" y="2000250"/>
                </a:moveTo>
                <a:lnTo>
                  <a:pt x="0" y="2000250"/>
                </a:lnTo>
                <a:lnTo>
                  <a:pt x="285750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750" y="1809750"/>
            <a:ext cx="9334500" cy="2007870"/>
          </a:xfrm>
        </p:spPr>
        <p:txBody>
          <a:bodyPr anchor="b" lIns="0" tIns="0" rIns="0" bIns="0" wrap="square">
            <a:normAutofit/>
          </a:bodyPr>
          <a:lstStyle>
            <a:lvl1pPr marL="0" indent="0" algn="ctr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8750" y="3989070"/>
            <a:ext cx="9334500" cy="1230630"/>
          </a:xfrm>
        </p:spPr>
        <p:txBody>
          <a:bodyPr anchor="t" lIns="0" tIns="0" rIns="0" bIns="0" wrap="square">
            <a:normAutofit/>
          </a:bodyPr>
          <a:lstStyle>
            <a:lvl1pPr marL="0" indent="0" algn="ctr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reeform 3"/>
          <p:cNvSpPr/>
          <p:nvPr/>
        </p:nvSpPr>
        <p:spPr>
          <a:xfrm>
            <a:off x="0" y="0"/>
            <a:ext cx="4000500" cy="2857500"/>
          </a:xfrm>
          <a:custGeom>
            <a:avLst/>
            <a:gdLst/>
            <a:ahLst/>
            <a:cxnLst/>
            <a:rect l="l" t="t" r="r" b="b"/>
            <a:pathLst>
              <a:path w="4000500" h="2857500">
                <a:moveTo>
                  <a:pt x="0" y="0"/>
                </a:moveTo>
                <a:lnTo>
                  <a:pt x="4000500" y="0"/>
                </a:lnTo>
                <a:lnTo>
                  <a:pt x="0" y="28575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6858000" y="3238500"/>
            <a:ext cx="5334000" cy="3619500"/>
          </a:xfrm>
          <a:custGeom>
            <a:avLst/>
            <a:gdLst/>
            <a:ahLst/>
            <a:cxnLst/>
            <a:rect l="l" t="t" r="r" b="b"/>
            <a:pathLst>
              <a:path w="5334000" h="3619500">
                <a:moveTo>
                  <a:pt x="5334000" y="3619500"/>
                </a:moveTo>
                <a:lnTo>
                  <a:pt x="0" y="3619500"/>
                </a:lnTo>
                <a:lnTo>
                  <a:pt x="533400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9334500" y="4857750"/>
            <a:ext cx="2857500" cy="2000250"/>
          </a:xfrm>
          <a:custGeom>
            <a:avLst/>
            <a:gdLst/>
            <a:ahLst/>
            <a:cxnLst/>
            <a:rect l="l" t="t" r="r" b="b"/>
            <a:pathLst>
              <a:path w="2857500" h="2000250">
                <a:moveTo>
                  <a:pt x="2857500" y="2000250"/>
                </a:moveTo>
                <a:lnTo>
                  <a:pt x="0" y="2000250"/>
                </a:lnTo>
                <a:lnTo>
                  <a:pt x="285750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53750" cy="800100"/>
          </a:xfrm>
        </p:spPr>
        <p:txBody>
          <a:bodyPr lIns="0" tIns="0" rIns="0" bIns="0" anchor="ctr" wrap="square">
            <a:normAutofit/>
          </a:bodyPr>
          <a:lstStyle>
            <a:lvl1pPr marL="0" indent="0" algn="l">
              <a:buNone/>
              <a:defRPr sz="28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6781800"/>
            <a:ext cx="121920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11049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1104900"/>
            <a:ext cx="12192000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курсовой дословно]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Курсовая работа по дисциплине [название]. [Вуз,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[Группа. Преподаватель]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28750" y="1733550"/>
            <a:ext cx="93345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ЗАЩИТА КУРСОВОЙ РАБОТЫ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[Почему тема важна сейчас, одной фразой]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Вопрос. [На какой вопрос отвечает работа]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09600" y="1466850"/>
            <a:ext cx="5362575" cy="3619500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Что известно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[Факт или цифра с источником]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[Ещё один факт с источником]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9825" y="1466850"/>
            <a:ext cx="5362575" cy="36195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Что не решено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[В чём проблема]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[Почему она важна]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Цель и задачи работы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Цель. [Цель дословно из введения]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09600" y="1562100"/>
            <a:ext cx="3543300" cy="34290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1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Изучить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[Задача дословно из введения]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24350" y="1562100"/>
            <a:ext cx="3543300" cy="34290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2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Проанализировать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[Задача дословно из введения]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039100" y="1562100"/>
            <a:ext cx="3543300" cy="34290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3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Предложить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[Задача дословно из введения]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Теория. [Что взято из источников для анализа]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[Какой подход принят и почему]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2390775"/>
          <a:ext cx="10972800" cy="17716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3511296"/>
                <a:gridCol w="3511296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Автор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Подход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Что используется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[Автор]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берёте]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[Автор]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[Суть]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берёте]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Анализ. [Что показали данные, утверждением]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[Главный вывод из анализа]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447800"/>
            <a:ext cx="3238500" cy="36576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[О чём говорит график]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[Главная причина]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76700" y="1352550"/>
            <a:ext cx="75057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[Название показателя, единица измерения]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4076700" y="1828800"/>
          <a:ext cx="7505700" cy="3371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Предложения. [Что можно изменить]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0" y="2819400"/>
          <a:ext cx="10972800" cy="17716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3511296"/>
                <a:gridCol w="3511296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Проблема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Что предлагается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Что это даст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[Из анализа]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[Мера]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[Результат]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[Из анализа]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[Мера]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[Результат]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Выводы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Итог. [Цель достигнута: что именно получено]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09600" y="20193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18478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первой задаче]</a:t>
            </a:r>
          </a:p>
        </p:txBody>
      </p:sp>
      <p:sp>
        <p:nvSpPr>
          <p:cNvPr id="7" name="Oval 6"/>
          <p:cNvSpPr/>
          <p:nvPr/>
        </p:nvSpPr>
        <p:spPr>
          <a:xfrm>
            <a:off x="609600" y="30099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28384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второй задаче]</a:t>
            </a:r>
          </a:p>
        </p:txBody>
      </p:sp>
      <p:sp>
        <p:nvSpPr>
          <p:cNvPr id="9" name="Oval 8"/>
          <p:cNvSpPr/>
          <p:nvPr/>
        </p:nvSpPr>
        <p:spPr>
          <a:xfrm>
            <a:off x="609600" y="40005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52550" y="38290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третьей задаче]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cribo Сталь">
      <a:dk1>
        <a:srgbClr val="1B2733"/>
      </a:dk1>
      <a:lt1>
        <a:srgbClr val="F3F5F7"/>
      </a:lt1>
      <a:dk2>
        <a:srgbClr val="5D6B78"/>
      </a:dk2>
      <a:lt2>
        <a:srgbClr val="E3E8ED"/>
      </a:lt2>
      <a:accent1>
        <a:srgbClr val="34607F"/>
      </a:accent1>
      <a:accent2>
        <a:srgbClr val="7C9CB4"/>
      </a:accent2>
      <a:accent3>
        <a:srgbClr val="CDD6DE"/>
      </a:accent3>
      <a:accent4>
        <a:srgbClr val="E08A2C"/>
      </a:accent4>
      <a:accent5>
        <a:srgbClr val="7C9CB4"/>
      </a:accent5>
      <a:accent6>
        <a:srgbClr val="34607F"/>
      </a:accent6>
      <a:hlink>
        <a:srgbClr val="34607F"/>
      </a:hlink>
      <a:folHlink>
        <a:srgbClr val="5D6B78"/>
      </a:folHlink>
    </a:clrScheme>
    <a:fontScheme name="Scribo">
      <a:majorFont>
        <a:latin typeface="Verdan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Защита курсовой.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