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spPr>
            <a:ln w="38100">
              <a:solidFill>
                <a:schemeClr val="accent1"/>
              </a:solidFill>
            </a:ln>
          </c:spPr>
          <c:marker>
            <c:spPr>
              <a:solidFill>
                <a:schemeClr val="accent1"/>
              </a:solidFill>
              <a:ln>
                <a:solidFill>
                  <a:schemeClr val="accent1"/>
                </a:solidFill>
              </a:ln>
            </c:spPr>
          </c:marker>
          <c:cat>
            <c:strRef>
              <c:f>Sheet1!$A$2:$A$5</c:f>
              <c:strCache>
                <c:ptCount val="4"/>
                <c:pt idx="0">
                  <c:v>[Год 1]</c:v>
                </c:pt>
                <c:pt idx="1">
                  <c:v>[Год 2]</c:v>
                </c:pt>
                <c:pt idx="2">
                  <c:v>[Год 3]</c:v>
                </c:pt>
                <c:pt idx="3">
                  <c:v>[Год 4]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55</c:v>
                </c:pt>
                <c:pt idx="2">
                  <c:v>48</c:v>
                </c:pt>
                <c:pt idx="3">
                  <c:v>70</c:v>
                </c:pt>
              </c:numCache>
            </c:numRef>
          </c:val>
          <c:smooth val="0"/>
        </c:ser>
        <c:dLbls>
          <c:txPr>
            <a:bodyPr/>
            <a:lstStyle/>
            <a:p>
              <a:pPr>
                <a:defRPr sz="1400" b="1"/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ln>
            <a:solidFill>
              <a:schemeClr val="accent3"/>
            </a:solidFill>
          </a:ln>
        </c:sp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/>
        <c:axPos val="l"/>
        <c:majorTickMark val="out"/>
        <c:minorTickMark val="none"/>
        <c:tickLblPos val="nextTo"/>
        <c:crossAx val="2118791784"/>
        <c:crosses val="autoZero"/>
      </c:valAx>
    </c:plotArea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Время выступления уточните у преподавателя.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Поздоровайтесь, назовите тему, затем почему она важна.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Прочитайте цель, задачи перечислите коротко. Здесь же назовите объект и предмет.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Только то, что нужно для второй главы.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Сначала вывод, потом цифры. График настоящий, данные меняются в PowerPoint.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40 секунд. Если работа теоретическая, замените таблицу главными положениями.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9906000" cy="236220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248150"/>
            <a:ext cx="9906000" cy="144780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14500"/>
            <a:ext cx="9906000" cy="236220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248150"/>
            <a:ext cx="9906000" cy="144780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685800" y="1428750"/>
            <a:ext cx="914400" cy="76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304800"/>
            <a:ext cx="9906000" cy="800100"/>
          </a:xfrm>
        </p:spPr>
        <p:txBody>
          <a:bodyPr lIns="0" tIns="0" rIns="0" bIns="0" anchor="b" wrap="square">
            <a:normAutofit/>
          </a:bodyPr>
          <a:lstStyle>
            <a:lvl1pPr marL="0" indent="0" algn="ctr">
              <a:buNone/>
              <a:defRPr sz="3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5715000" y="1181100"/>
            <a:ext cx="762000" cy="38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курсовой дословно]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Курсовая работа по дисциплине [название]. [Вуз,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[Группа. Преподаватель]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638300"/>
            <a:ext cx="99060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ЗАЩИТА КУРСОВОЙ РАБОТЫ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[Почему тема важна сейчас,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Вопрос. [На какой вопрос отвечает работа]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4859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известно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[Ещё один факт с источником]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219825" y="1485900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Что не решено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[В чём проблема]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[Почему она важна]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и задачи работы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Цель. [Цель дословно из введения]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609600" y="15811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324350" y="15811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Проанализировать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039100" y="1581150"/>
            <a:ext cx="3543300" cy="34290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tx1"/>
                </a:solidFill>
                <a:latin typeface="+mj-lt"/>
              </a:rPr>
              <a:t>Предложить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tx2"/>
                </a:solidFill>
              </a:rPr>
              <a:t>[Задача дословно из введения]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Теория. [Что взято из источников для анализа]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[Какой подход принят и почему]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09600" y="2409825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Автор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Подход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используется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[Автор]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[Суть]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[Что берёте]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Анализ. [Что показали данные, утверждением]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Вывод. [Главный вывод из анализа]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1485900"/>
            <a:ext cx="3238500" cy="36195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[О чём говорит график]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причина]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076700" y="13906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[Название показателя, единица измерения]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7" name="Chart 6"/>
          <p:cNvGraphicFramePr>
            <a:graphicFrameLocks noGrp="1"/>
          </p:cNvGraphicFramePr>
          <p:nvPr/>
        </p:nvGraphicFramePr>
        <p:xfrm>
          <a:off x="4076700" y="1866900"/>
          <a:ext cx="7505700" cy="33337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Предложения. [Что можно изменить]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2838450"/>
          <a:ext cx="10972800" cy="17716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/>
                <a:gridCol w="3511296"/>
                <a:gridCol w="3511296"/>
              </a:tblGrid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Проблема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предлагается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bg1"/>
                          </a:solidFill>
                        </a:rPr>
                        <a:t>Что это даст</a:t>
                      </a:r>
                    </a:p>
                  </a:txBody>
                  <a:tcPr anchor="ctr" marL="133350" marR="133350">
                    <a:solidFill>
                      <a:schemeClr val="accent1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2"/>
                    </a:solidFill>
                  </a:tcPr>
                </a:tc>
              </a:tr>
              <a:tr h="590550">
                <a:tc>
                  <a:txBody>
                    <a:bodyPr wrap="square"/>
                    <a:lstStyle/>
                    <a:p>
                      <a:r>
                        <a:rPr sz="1800" b="1">
                          <a:solidFill>
                            <a:schemeClr val="tx1"/>
                          </a:solidFill>
                        </a:rPr>
                        <a:t>[Из анализа]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[Мера]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800" b="0">
                          <a:solidFill>
                            <a:schemeClr val="tx1"/>
                          </a:solidFill>
                        </a:rPr>
                        <a:t>[Результат]</a:t>
                      </a:r>
                    </a:p>
                  </a:txBody>
                  <a:tcPr anchor="ctr" marL="133350" marR="133350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Итог. [Цель достигнута: что именно получено]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5353050"/>
            <a:ext cx="57150" cy="70485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609600" y="20383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18669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первой задаче]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30289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28575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второй задаче]</a:t>
            </a:r>
          </a:p>
        </p:txBody>
      </p:sp>
      <p:sp>
        <p:nvSpPr>
          <p:cNvPr id="9" name="Oval 8"/>
          <p:cNvSpPr/>
          <p:nvPr/>
        </p:nvSpPr>
        <p:spPr>
          <a:xfrm>
            <a:off x="609600" y="4019550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352550" y="384810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[Вывод по третьей задаче]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cribo Тёплый песок">
      <a:dk1>
        <a:srgbClr val="2F2618"/>
      </a:dk1>
      <a:lt1>
        <a:srgbClr val="FBF6EC"/>
      </a:lt1>
      <a:dk2>
        <a:srgbClr val="75664E"/>
      </a:dk2>
      <a:lt2>
        <a:srgbClr val="F3E9D6"/>
      </a:lt2>
      <a:accent1>
        <a:srgbClr val="A9762B"/>
      </a:accent1>
      <a:accent2>
        <a:srgbClr val="D2A863"/>
      </a:accent2>
      <a:accent3>
        <a:srgbClr val="E5D7BC"/>
      </a:accent3>
      <a:accent4>
        <a:srgbClr val="7A3E22"/>
      </a:accent4>
      <a:accent5>
        <a:srgbClr val="D2A863"/>
      </a:accent5>
      <a:accent6>
        <a:srgbClr val="A9762B"/>
      </a:accent6>
      <a:hlink>
        <a:srgbClr val="A9762B"/>
      </a:hlink>
      <a:folHlink>
        <a:srgbClr val="75664E"/>
      </a:folHlink>
    </a:clrScheme>
    <a:fontScheme name="Scribo">
      <a:maj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Защита курсовой.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