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spPr>
            <a:ln w="38100">
              <a:solidFill>
                <a:schemeClr val="accent1"/>
              </a:solidFill>
            </a:ln>
          </c:spPr>
          <c:marker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cat>
            <c:strRef>
              <c:f>Sheet1!$A$2:$A$5</c:f>
              <c:strCache>
                <c:ptCount val="4"/>
                <c:pt idx="0">
                  <c:v>[Год 1]</c:v>
                </c:pt>
                <c:pt idx="1">
                  <c:v>[Год 2]</c:v>
                </c:pt>
                <c:pt idx="2">
                  <c:v>[Год 3]</c:v>
                </c:pt>
                <c:pt idx="3">
                  <c:v>[Год 4]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55</c:v>
                </c:pt>
                <c:pt idx="2">
                  <c:v>48</c:v>
                </c:pt>
                <c:pt idx="3">
                  <c:v>70</c:v>
                </c:pt>
              </c:numCache>
            </c:numRef>
          </c:val>
          <c:smooth val="0"/>
        </c:ser>
        <c:dLbls>
          <c:txPr>
            <a:bodyPr/>
            <a:lstStyle/>
            <a:p>
              <a:pPr>
                <a:defRPr sz="1400" b="1"/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accent3"/>
            </a:solidFill>
          </a:ln>
        </c:sp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/>
        <c:axPos val="l"/>
        <c:majorTickMark val="out"/>
        <c:minorTickMark val="none"/>
        <c:tickLblPos val="nextTo"/>
        <c:crossAx val="2118791784"/>
        <c:crosses val="autoZero"/>
      </c:valAx>
    </c:plotArea>
    <c:plotVisOnly val="1"/>
    <c:dispBlanksAs val="gap"/>
    <c:showDLblsOverMax val="0"/>
  </c:chart>
  <c:txPr>
    <a:bodyPr/>
    <a:lstStyle/>
    <a:p>
      <a:pPr>
        <a:defRPr sz="13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В заметках подсказка, что сказать. Лишний слайд удалите. Время выступления уточните у преподавателя.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Поздоровайтесь, назовите тему, затем почему она важна.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цель, задачи перечислите коротко. Здесь же назовите объект и предмет.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Только то, что нужно для второй главы.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Сначала вывод, потом цифры. График настоящий, данные меняются в PowerPoint.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Если работа теоретическая, замените таблицу главными положениями.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600075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34790"/>
            <a:ext cx="600075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7048500" y="-9525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9639300" y="-9525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0934700" y="-95250"/>
            <a:ext cx="1219200" cy="135255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048500" y="1333500"/>
            <a:ext cx="1219200" cy="135255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343900" y="1333500"/>
            <a:ext cx="1219200" cy="13525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0934700" y="133350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048500" y="276225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343900" y="2762250"/>
            <a:ext cx="1219200" cy="135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9639300" y="2762250"/>
            <a:ext cx="1219200" cy="13525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048500" y="4191000"/>
            <a:ext cx="1219200" cy="135255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343900" y="419100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9639300" y="4191000"/>
            <a:ext cx="1219200" cy="135255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10934700" y="419100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343900" y="5619750"/>
            <a:ext cx="1219200" cy="135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9639300" y="5619750"/>
            <a:ext cx="1219200" cy="13525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10934700" y="5619750"/>
            <a:ext cx="1219200" cy="135255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19250"/>
            <a:ext cx="600075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034790"/>
            <a:ext cx="600075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7048500" y="-9525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9639300" y="-9525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0934700" y="-95250"/>
            <a:ext cx="1219200" cy="135255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048500" y="1333500"/>
            <a:ext cx="1219200" cy="135255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343900" y="1333500"/>
            <a:ext cx="1219200" cy="13525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0934700" y="133350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048500" y="276225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343900" y="2762250"/>
            <a:ext cx="1219200" cy="135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9639300" y="2762250"/>
            <a:ext cx="1219200" cy="13525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048500" y="4191000"/>
            <a:ext cx="1219200" cy="135255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343900" y="419100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9639300" y="4191000"/>
            <a:ext cx="1219200" cy="135255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10934700" y="419100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343900" y="5619750"/>
            <a:ext cx="1219200" cy="135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9639300" y="5619750"/>
            <a:ext cx="1219200" cy="13525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10934700" y="5619750"/>
            <a:ext cx="1219200" cy="135255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53750" cy="8001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8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1772900" y="0"/>
            <a:ext cx="419100" cy="1047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1772900" y="1104900"/>
            <a:ext cx="419100" cy="571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1772900" y="1733550"/>
            <a:ext cx="419100" cy="2857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2000" cy="110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курсовой дословно]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Курсовая работа по дисциплине [название]. [Вуз,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[Группа. Преподаватель]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543050"/>
            <a:ext cx="600075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ЗАЩИТА КУРСОВОЙ РАБОТЫ</a:t>
            </a:r>
          </a:p>
        </p:txBody>
      </p:sp>
    </p:spTree>
  </p:cSld>
  <p:clrMapOvr>
    <a:masterClrMapping/>
  </p:clrMapOvr>
  <p:transition spd="med">
    <p:cover dir="l"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[Почему тема важна сейчас, одной фразой]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Вопрос. [На какой вопрос отвечает работа]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09600" y="1466850"/>
            <a:ext cx="5362575" cy="3619500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Что известно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[Факт или цифра с источником]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[Ещё один факт с источником]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9825" y="1466850"/>
            <a:ext cx="5362575" cy="36195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Что не решено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[В чём проблема]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[Почему она важна]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cover dir="l"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Цель и задачи работы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Цель. [Цель дословно из введения]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09600" y="1562100"/>
            <a:ext cx="3543300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1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Изучить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[Задача дословно из введения]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24350" y="1562100"/>
            <a:ext cx="3543300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2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Проанализировать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[Задача дословно из введения]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039100" y="1562100"/>
            <a:ext cx="3543300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3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Предложить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[Задача дословно из введения]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cover dir="l"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Теория. [Что взято из источников для анализа]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[Какой подход принят и почему]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390775"/>
          <a:ext cx="10972800" cy="1771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3511296"/>
                <a:gridCol w="3511296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Автор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Подход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Что используется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берёте]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[Суть]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берёте]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cover dir="l"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Анализ. [Что показали данные, утверждением]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[Главный вывод из анализа]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447800"/>
            <a:ext cx="3238500" cy="36576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[О чём говорит график]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[Главная причина]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76700" y="135255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[Название показателя, единица измерения]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4076700" y="1828800"/>
          <a:ext cx="7505700" cy="3371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cover dir="l"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Предложения. [Что можно изменить]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2819400"/>
          <a:ext cx="10972800" cy="1771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3511296"/>
                <a:gridCol w="3511296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Проблема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Что предлагается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Что это даст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[Из анализа]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[Мера]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[Результат]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[Из анализа]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[Мера]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[Результат]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cover dir="l"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Итог. [Цель достигнута: что именно получено]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09600" y="20193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18478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первой задаче]</a:t>
            </a:r>
          </a:p>
        </p:txBody>
      </p:sp>
      <p:sp>
        <p:nvSpPr>
          <p:cNvPr id="7" name="Oval 6"/>
          <p:cNvSpPr/>
          <p:nvPr/>
        </p:nvSpPr>
        <p:spPr>
          <a:xfrm>
            <a:off x="609600" y="30099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28384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второй задаче]</a:t>
            </a:r>
          </a:p>
        </p:txBody>
      </p:sp>
      <p:sp>
        <p:nvSpPr>
          <p:cNvPr id="9" name="Oval 8"/>
          <p:cNvSpPr/>
          <p:nvPr/>
        </p:nvSpPr>
        <p:spPr>
          <a:xfrm>
            <a:off x="609600" y="40005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52550" y="38290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третьей задаче]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  <p:transition spd="med">
    <p:cover dir="l"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  <p:transition spd="med">
    <p:cover dir="l"/>
  </p:transition>
</p:sld>
</file>

<file path=ppt/theme/theme1.xml><?xml version="1.0" encoding="utf-8"?>
<a:theme xmlns:a="http://schemas.openxmlformats.org/drawingml/2006/main" name="Office Theme">
  <a:themeElements>
    <a:clrScheme name="Scribo Плитка">
      <a:dk1>
        <a:srgbClr val="2A1A2E"/>
      </a:dk1>
      <a:lt1>
        <a:srgbClr val="FFFFFF"/>
      </a:lt1>
      <a:dk2>
        <a:srgbClr val="715E75"/>
      </a:dk2>
      <a:lt2>
        <a:srgbClr val="F5ECF5"/>
      </a:lt2>
      <a:accent1>
        <a:srgbClr val="7A2E78"/>
      </a:accent1>
      <a:accent2>
        <a:srgbClr val="B867B5"/>
      </a:accent2>
      <a:accent3>
        <a:srgbClr val="E8D5E8"/>
      </a:accent3>
      <a:accent4>
        <a:srgbClr val="E8A33D"/>
      </a:accent4>
      <a:accent5>
        <a:srgbClr val="B867B5"/>
      </a:accent5>
      <a:accent6>
        <a:srgbClr val="7A2E78"/>
      </a:accent6>
      <a:hlink>
        <a:srgbClr val="7A2E78"/>
      </a:hlink>
      <a:folHlink>
        <a:srgbClr val="715E75"/>
      </a:folHlink>
    </a:clrScheme>
    <a:fontScheme name="Scribo">
      <a:majorFont>
        <a:latin typeface="Tahom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ahom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Защита курсовой.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