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809750"/>
            <a:ext cx="8191500" cy="212598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 cap="all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107180"/>
            <a:ext cx="8191500" cy="130302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Donut 4"/>
          <p:cNvSpPr/>
          <p:nvPr/>
        </p:nvSpPr>
        <p:spPr>
          <a:xfrm>
            <a:off x="8191500" y="2857500"/>
            <a:ext cx="5905500" cy="5905500"/>
          </a:xfrm>
          <a:prstGeom prst="donut">
            <a:avLst>
              <a:gd name="adj" fmla="val 18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Donut 5"/>
          <p:cNvSpPr/>
          <p:nvPr/>
        </p:nvSpPr>
        <p:spPr>
          <a:xfrm>
            <a:off x="-1619250" y="-2000250"/>
            <a:ext cx="3810000" cy="3810000"/>
          </a:xfrm>
          <a:prstGeom prst="donut">
            <a:avLst>
              <a:gd name="adj" fmla="val 20000"/>
            </a:avLst>
          </a:prstGeom>
          <a:solidFill>
            <a:schemeClr val="accent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809750"/>
            <a:ext cx="8191500" cy="212598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 cap="all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4107180"/>
            <a:ext cx="8191500" cy="130302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Donut 4"/>
          <p:cNvSpPr/>
          <p:nvPr/>
        </p:nvSpPr>
        <p:spPr>
          <a:xfrm>
            <a:off x="8191500" y="2857500"/>
            <a:ext cx="5905500" cy="5905500"/>
          </a:xfrm>
          <a:prstGeom prst="donut">
            <a:avLst>
              <a:gd name="adj" fmla="val 18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Donut 5"/>
          <p:cNvSpPr/>
          <p:nvPr/>
        </p:nvSpPr>
        <p:spPr>
          <a:xfrm>
            <a:off x="-1619250" y="-2000250"/>
            <a:ext cx="3810000" cy="3810000"/>
          </a:xfrm>
          <a:prstGeom prst="donut">
            <a:avLst>
              <a:gd name="adj" fmla="val 20000"/>
            </a:avLst>
          </a:prstGeom>
          <a:solidFill>
            <a:schemeClr val="accent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 cap="all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[Что вы предлагаете]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Коммерческое предложение для [компания]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[Телефон, почта]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50" y="1733550"/>
            <a:ext cx="8191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bg1"/>
                </a:solidFill>
              </a:rPr>
              <a:t>КОММЕРЧЕСКОЕ ПРЕДЛОЖЕНИЕ</a:t>
            </a:r>
          </a:p>
        </p:txBody>
      </p:sp>
    </p:spTree>
  </p:cSld>
  <p:clrMapOvr>
    <a:masterClrMapping/>
  </p:clrMapOvr>
  <p:transition spd="med">
    <p:push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[Какую задачу клиента решаем]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203835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56235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[Сколько клиент теряет сейчас или сколько получит]</a:t>
            </a:r>
          </a:p>
        </p:txBody>
      </p:sp>
      <p:sp>
        <p:nvSpPr>
          <p:cNvPr id="5" name="Rectangle 4"/>
          <p:cNvSpPr/>
          <p:nvPr/>
        </p:nvSpPr>
        <p:spPr>
          <a:xfrm>
            <a:off x="5809488" y="2038350"/>
            <a:ext cx="5772912" cy="164782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[Задача]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[Как решаем]</a:t>
            </a:r>
          </a:p>
        </p:txBody>
      </p:sp>
      <p:sp>
        <p:nvSpPr>
          <p:cNvPr id="6" name="Rectangle 5"/>
          <p:cNvSpPr/>
          <p:nvPr/>
        </p:nvSpPr>
        <p:spPr>
          <a:xfrm>
            <a:off x="5809488" y="3819525"/>
            <a:ext cx="5772912" cy="164782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[Задача]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[Как решаем]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push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будем работать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4785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Заявка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8194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нужно от клиента]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4785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Работа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8194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 и сколько]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4785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Результат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8194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получает клиент]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push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Цены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57175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Пакет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входит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Цена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[Базовый]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[Состав]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руб.]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[Расширенный]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[Состав]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руб.]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[Полный]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[Состав]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руб.]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push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Почему мы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038350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[Опыт]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[Сколько лет и проектов]</a:t>
            </a:r>
          </a:p>
        </p:txBody>
      </p:sp>
      <p:sp>
        <p:nvSpPr>
          <p:cNvPr id="4" name="Rectangle 3"/>
          <p:cNvSpPr/>
          <p:nvPr/>
        </p:nvSpPr>
        <p:spPr>
          <a:xfrm>
            <a:off x="4324350" y="2038350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[Клиенты]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[Кто уже работает с нами]</a:t>
            </a:r>
          </a:p>
        </p:txBody>
      </p:sp>
      <p:sp>
        <p:nvSpPr>
          <p:cNvPr id="5" name="Rectangle 4"/>
          <p:cNvSpPr/>
          <p:nvPr/>
        </p:nvSpPr>
        <p:spPr>
          <a:xfrm>
            <a:off x="8039100" y="2038350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[Гарантия]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обещаем]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push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Обсудим?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[Срок действия предложения и контакты]</a:t>
            </a:r>
          </a:p>
        </p:txBody>
      </p:sp>
    </p:spTree>
  </p:cSld>
  <p:clrMapOvr>
    <a:masterClrMapping/>
  </p:clrMapOvr>
  <p:transition spd="med">
    <p:push dir="l"/>
  </p:transition>
</p:sld>
</file>

<file path=ppt/theme/theme1.xml><?xml version="1.0" encoding="utf-8"?>
<a:theme xmlns:a="http://schemas.openxmlformats.org/drawingml/2006/main" name="Office Theme">
  <a:themeElements>
    <a:clrScheme name="Scribo Чёрный с жёлтым">
      <a:dk1>
        <a:srgbClr val="F5F5F5"/>
      </a:dk1>
      <a:lt1>
        <a:srgbClr val="17181B"/>
      </a:lt1>
      <a:dk2>
        <a:srgbClr val="AEB2B8"/>
      </a:dk2>
      <a:lt2>
        <a:srgbClr val="25272B"/>
      </a:lt2>
      <a:accent1>
        <a:srgbClr val="F2C230"/>
      </a:accent1>
      <a:accent2>
        <a:srgbClr val="F08A3C"/>
      </a:accent2>
      <a:accent3>
        <a:srgbClr val="3A3D42"/>
      </a:accent3>
      <a:accent4>
        <a:srgbClr val="57C7B8"/>
      </a:accent4>
      <a:accent5>
        <a:srgbClr val="F08A3C"/>
      </a:accent5>
      <a:accent6>
        <a:srgbClr val="F2C230"/>
      </a:accent6>
      <a:hlink>
        <a:srgbClr val="F2C230"/>
      </a:hlink>
      <a:folHlink>
        <a:srgbClr val="AEB2B8"/>
      </a:folHlink>
    </a:clrScheme>
    <a:fontScheme name="Scribo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