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[Год 1]</c:v>
                </c:pt>
                <c:pt idx="1">
                  <c:v>[Год 2]</c:v>
                </c:pt>
                <c:pt idx="2">
                  <c:v>[Год 3]</c:v>
                </c:pt>
                <c:pt idx="3">
                  <c:v>[Год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</c:ser>
        <c:dLbls>
          <c:txPr>
            <a:bodyPr/>
            <a:lstStyle/>
            <a:p>
              <a:pPr>
                <a:defRPr sz="1400" b="1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/>
        <c:axPos val="l"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Уточните время доклада у организаторов и уберите лишние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Сразу к сути: коллеги знают общий контекст.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Назовите главное о методе, детали оставьте на вопросы.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Один результат на слайд. Данные графика меняются в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9906000" cy="236220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248150"/>
            <a:ext cx="9906000" cy="144780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85800" y="1428750"/>
            <a:ext cx="9144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14500"/>
            <a:ext cx="9906000" cy="236220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248150"/>
            <a:ext cx="9906000" cy="144780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428750"/>
            <a:ext cx="9144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42900"/>
            <a:ext cx="10477500" cy="80010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609600" y="1219200"/>
            <a:ext cx="1047750" cy="571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[Название доклада]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[Название конференции, город, дата]</a:t>
            </a:r>
          </a:p>
          <a:p>
            <a:pPr>
              <a:spcBef>
                <a:spcPts val="1000"/>
              </a:spcBef>
            </a:pPr>
            <a:r>
              <a:rPr b="1"/>
              <a:t>[Фамилия И. О., степень]</a:t>
            </a:r>
          </a:p>
          <a:p>
            <a:r>
              <a:t>[Организация]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38300"/>
            <a:ext cx="99060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НАУЧНАЯ КОНФЕРЕНЦИЯ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Задача исследования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2038350"/>
            <a:ext cx="3543300" cy="34290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Проблема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неизвестно или не решено]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2038350"/>
            <a:ext cx="35433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324350" y="2038350"/>
            <a:ext cx="3543300" cy="34290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Цель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хотели установить]</a:t>
            </a:r>
          </a:p>
        </p:txBody>
      </p:sp>
      <p:sp>
        <p:nvSpPr>
          <p:cNvPr id="6" name="Rectangle 5"/>
          <p:cNvSpPr/>
          <p:nvPr/>
        </p:nvSpPr>
        <p:spPr>
          <a:xfrm>
            <a:off x="4324350" y="2038350"/>
            <a:ext cx="35433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039100" y="2038350"/>
            <a:ext cx="3543300" cy="34290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Гипотеза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предполагали]</a:t>
            </a:r>
          </a:p>
        </p:txBody>
      </p:sp>
      <p:sp>
        <p:nvSpPr>
          <p:cNvPr id="8" name="Rectangle 7"/>
          <p:cNvSpPr/>
          <p:nvPr/>
        </p:nvSpPr>
        <p:spPr>
          <a:xfrm>
            <a:off x="8039100" y="2038350"/>
            <a:ext cx="35433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Материалы и методы</a:t>
            </a:r>
          </a:p>
        </p:txBody>
      </p:sp>
      <p:sp>
        <p:nvSpPr>
          <p:cNvPr id="3" name="Pentagon 2"/>
          <p:cNvSpPr/>
          <p:nvPr/>
        </p:nvSpPr>
        <p:spPr>
          <a:xfrm>
            <a:off x="609600" y="1847850"/>
            <a:ext cx="3746500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Данные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3900" y="281940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[Источник и объём]</a:t>
            </a:r>
          </a:p>
        </p:txBody>
      </p:sp>
      <p:sp>
        <p:nvSpPr>
          <p:cNvPr id="5" name="Chevron 4"/>
          <p:cNvSpPr/>
          <p:nvPr/>
        </p:nvSpPr>
        <p:spPr>
          <a:xfrm>
            <a:off x="4222750" y="184785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Метод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37050" y="281940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[Как обрабатывали]</a:t>
            </a:r>
          </a:p>
        </p:txBody>
      </p:sp>
      <p:sp>
        <p:nvSpPr>
          <p:cNvPr id="7" name="Chevron 6"/>
          <p:cNvSpPr/>
          <p:nvPr/>
        </p:nvSpPr>
        <p:spPr>
          <a:xfrm>
            <a:off x="7835900" y="1847850"/>
            <a:ext cx="3746500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800" b="1" i="0">
                <a:solidFill>
                  <a:schemeClr val="bg1"/>
                </a:solidFill>
                <a:latin typeface="+mj-lt"/>
              </a:rPr>
              <a:t>Проверка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0200" y="2819400"/>
            <a:ext cx="3422650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0" i="0">
                <a:solidFill>
                  <a:schemeClr val="tx1"/>
                </a:solidFill>
              </a:rPr>
              <a:t>[Как проверяли результат]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Результат 1. [Главный результат, утверждением]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543050"/>
            <a:ext cx="3238500" cy="4419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[Что видно на графике]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[Насколько надёжно: критерий и уровень]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76700" y="144780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[Название показателя, единица измерения]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4076700" y="1924050"/>
          <a:ext cx="7505700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Результат 2. [Что показало сравнение]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 это объяснить]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143125"/>
          <a:ext cx="10972800" cy="2362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Группа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Показатель 1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Показатель 2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[Группа 1]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[Группа 2]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[Группа 3]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[00]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249555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232410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установлено]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348615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331470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[Чем это отличается от известного]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447675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430530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[Что делать дальше]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Литература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447800"/>
            <a:ext cx="10972800" cy="4610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0" i="0">
                <a:solidFill>
                  <a:schemeClr val="tx1"/>
                </a:solidFill>
              </a:rPr>
              <a:t>1. [Ключевая работа 1]</a:t>
            </a:r>
          </a:p>
          <a:p>
            <a:pPr algn="l">
              <a:lnSpc>
                <a:spcPct val="108000"/>
              </a:lnSpc>
              <a:spcBef>
                <a:spcPts val="1200"/>
              </a:spcBef>
            </a:pPr>
            <a:r>
              <a:rPr sz="1700" b="0" i="0">
                <a:solidFill>
                  <a:schemeClr val="tx1"/>
                </a:solidFill>
              </a:rPr>
              <a:t>2. [Ключевая работа 2]</a:t>
            </a:r>
          </a:p>
          <a:p>
            <a:pPr algn="l">
              <a:lnSpc>
                <a:spcPct val="108000"/>
              </a:lnSpc>
              <a:spcBef>
                <a:spcPts val="1200"/>
              </a:spcBef>
            </a:pPr>
            <a:r>
              <a:rPr sz="1700" b="0" i="0">
                <a:solidFill>
                  <a:schemeClr val="tx1"/>
                </a:solidFill>
              </a:rPr>
              <a:t>3. [Ваша публикация по теме]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[Почта для связи]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ribo Минимализм синий">
      <a:dk1>
        <a:srgbClr val="12203A"/>
      </a:dk1>
      <a:lt1>
        <a:srgbClr val="FFFFFF"/>
      </a:lt1>
      <a:dk2>
        <a:srgbClr val="5B6B85"/>
      </a:dk2>
      <a:lt2>
        <a:srgbClr val="EDF3FB"/>
      </a:lt2>
      <a:accent1>
        <a:srgbClr val="1E4E8C"/>
      </a:accent1>
      <a:accent2>
        <a:srgbClr val="4A7FC1"/>
      </a:accent2>
      <a:accent3>
        <a:srgbClr val="CFDCEE"/>
      </a:accent3>
      <a:accent4>
        <a:srgbClr val="F2A33A"/>
      </a:accent4>
      <a:accent5>
        <a:srgbClr val="4A7FC1"/>
      </a:accent5>
      <a:accent6>
        <a:srgbClr val="1E4E8C"/>
      </a:accent6>
      <a:hlink>
        <a:srgbClr val="1E4E8C"/>
      </a:hlink>
      <a:folHlink>
        <a:srgbClr val="5B6B85"/>
      </a:folHlink>
    </a:clrScheme>
    <a:fontScheme name="Scribo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Научная конференция.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