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Лишний слайд удалите. В заметках подсказка, что сказать.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590550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34790"/>
            <a:ext cx="590550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ounded Rectangle 3"/>
          <p:cNvSpPr/>
          <p:nvPr/>
        </p:nvSpPr>
        <p:spPr>
          <a:xfrm>
            <a:off x="6953250" y="1047750"/>
            <a:ext cx="4762500" cy="4762500"/>
          </a:xfrm>
          <a:prstGeom prst="roundRect">
            <a:avLst>
              <a:gd name="adj" fmla="val 3000"/>
            </a:avLst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200900" y="1257300"/>
            <a:ext cx="152400" cy="152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467600" y="1257300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734300" y="1257300"/>
            <a:ext cx="152400" cy="1524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7505700" y="1714500"/>
            <a:ext cx="2068638" cy="9525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9688638" y="1714500"/>
            <a:ext cx="624511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239000" y="2028825"/>
            <a:ext cx="1887771" cy="9525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9241071" y="2028825"/>
            <a:ext cx="434323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7239000" y="2343150"/>
            <a:ext cx="2014115" cy="9525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9367415" y="2343150"/>
            <a:ext cx="215500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7505700" y="2657475"/>
            <a:ext cx="1311838" cy="9525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931838" y="2657475"/>
            <a:ext cx="250983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7505700" y="2971800"/>
            <a:ext cx="798829" cy="9525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418829" y="2971800"/>
            <a:ext cx="822212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7772400" y="3286125"/>
            <a:ext cx="2068414" cy="9525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9955114" y="3286125"/>
            <a:ext cx="223564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7239000" y="3600450"/>
            <a:ext cx="780930" cy="9525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8134230" y="3600450"/>
            <a:ext cx="383597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7239000" y="3914775"/>
            <a:ext cx="1486880" cy="9525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8840180" y="3914775"/>
            <a:ext cx="564052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7239000" y="4229100"/>
            <a:ext cx="861616" cy="9525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8214916" y="4229100"/>
            <a:ext cx="438796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7772400" y="4543425"/>
            <a:ext cx="1731803" cy="9525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9618503" y="4543425"/>
            <a:ext cx="603225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7505700" y="4857750"/>
            <a:ext cx="1686496" cy="9525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9306496" y="4857750"/>
            <a:ext cx="708717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7505700" y="5172075"/>
            <a:ext cx="1550997" cy="9525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9170997" y="5172075"/>
            <a:ext cx="431585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19250"/>
            <a:ext cx="590550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034790"/>
            <a:ext cx="590550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953250" y="1047750"/>
            <a:ext cx="4762500" cy="4762500"/>
          </a:xfrm>
          <a:prstGeom prst="roundRect">
            <a:avLst>
              <a:gd name="adj" fmla="val 3000"/>
            </a:avLst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200900" y="1257300"/>
            <a:ext cx="152400" cy="152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467600" y="1257300"/>
            <a:ext cx="152400" cy="1524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734300" y="1257300"/>
            <a:ext cx="152400" cy="15240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7505700" y="1714500"/>
            <a:ext cx="2068638" cy="9525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ounded Rectangle 8"/>
          <p:cNvSpPr/>
          <p:nvPr/>
        </p:nvSpPr>
        <p:spPr>
          <a:xfrm>
            <a:off x="9688638" y="1714500"/>
            <a:ext cx="624511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Rounded Rectangle 9"/>
          <p:cNvSpPr/>
          <p:nvPr/>
        </p:nvSpPr>
        <p:spPr>
          <a:xfrm>
            <a:off x="7239000" y="2028825"/>
            <a:ext cx="1887771" cy="9525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Rounded Rectangle 10"/>
          <p:cNvSpPr/>
          <p:nvPr/>
        </p:nvSpPr>
        <p:spPr>
          <a:xfrm>
            <a:off x="9241071" y="2028825"/>
            <a:ext cx="434323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7239000" y="2343150"/>
            <a:ext cx="2014115" cy="9525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9367415" y="2343150"/>
            <a:ext cx="215500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Rounded Rectangle 13"/>
          <p:cNvSpPr/>
          <p:nvPr/>
        </p:nvSpPr>
        <p:spPr>
          <a:xfrm>
            <a:off x="7505700" y="2657475"/>
            <a:ext cx="1311838" cy="9525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5" name="Rounded Rectangle 14"/>
          <p:cNvSpPr/>
          <p:nvPr/>
        </p:nvSpPr>
        <p:spPr>
          <a:xfrm>
            <a:off x="8931838" y="2657475"/>
            <a:ext cx="250983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Rounded Rectangle 15"/>
          <p:cNvSpPr/>
          <p:nvPr/>
        </p:nvSpPr>
        <p:spPr>
          <a:xfrm>
            <a:off x="7505700" y="2971800"/>
            <a:ext cx="798829" cy="9525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8418829" y="2971800"/>
            <a:ext cx="822212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7772400" y="3286125"/>
            <a:ext cx="2068414" cy="9525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9" name="Rounded Rectangle 18"/>
          <p:cNvSpPr/>
          <p:nvPr/>
        </p:nvSpPr>
        <p:spPr>
          <a:xfrm>
            <a:off x="9955114" y="3286125"/>
            <a:ext cx="223564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Rounded Rectangle 19"/>
          <p:cNvSpPr/>
          <p:nvPr/>
        </p:nvSpPr>
        <p:spPr>
          <a:xfrm>
            <a:off x="7239000" y="3600450"/>
            <a:ext cx="780930" cy="9525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1" name="Rounded Rectangle 20"/>
          <p:cNvSpPr/>
          <p:nvPr/>
        </p:nvSpPr>
        <p:spPr>
          <a:xfrm>
            <a:off x="8134230" y="3600450"/>
            <a:ext cx="383597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7239000" y="3914775"/>
            <a:ext cx="1486880" cy="95250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8840180" y="3914775"/>
            <a:ext cx="564052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4" name="Rounded Rectangle 23"/>
          <p:cNvSpPr/>
          <p:nvPr/>
        </p:nvSpPr>
        <p:spPr>
          <a:xfrm>
            <a:off x="7239000" y="4229100"/>
            <a:ext cx="861616" cy="9525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5" name="Rounded Rectangle 24"/>
          <p:cNvSpPr/>
          <p:nvPr/>
        </p:nvSpPr>
        <p:spPr>
          <a:xfrm>
            <a:off x="8214916" y="4229100"/>
            <a:ext cx="438796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Rounded Rectangle 25"/>
          <p:cNvSpPr/>
          <p:nvPr/>
        </p:nvSpPr>
        <p:spPr>
          <a:xfrm>
            <a:off x="7772400" y="4543425"/>
            <a:ext cx="1731803" cy="9525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9618503" y="4543425"/>
            <a:ext cx="603225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8" name="Rounded Rectangle 27"/>
          <p:cNvSpPr/>
          <p:nvPr/>
        </p:nvSpPr>
        <p:spPr>
          <a:xfrm>
            <a:off x="7505700" y="4857750"/>
            <a:ext cx="1686496" cy="9525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9" name="Rounded Rectangle 28"/>
          <p:cNvSpPr/>
          <p:nvPr/>
        </p:nvSpPr>
        <p:spPr>
          <a:xfrm>
            <a:off x="9306496" y="4857750"/>
            <a:ext cx="708717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0" name="Rounded Rectangle 29"/>
          <p:cNvSpPr/>
          <p:nvPr/>
        </p:nvSpPr>
        <p:spPr>
          <a:xfrm>
            <a:off x="7505700" y="5172075"/>
            <a:ext cx="1550997" cy="9525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31" name="Rounded Rectangle 30"/>
          <p:cNvSpPr/>
          <p:nvPr/>
        </p:nvSpPr>
        <p:spPr>
          <a:xfrm>
            <a:off x="9170997" y="5172075"/>
            <a:ext cx="431585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9150" y="285750"/>
            <a:ext cx="10382250" cy="8763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8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ounded Rectangle 2"/>
          <p:cNvSpPr/>
          <p:nvPr/>
        </p:nvSpPr>
        <p:spPr>
          <a:xfrm>
            <a:off x="10458450" y="247650"/>
            <a:ext cx="758500" cy="95250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11331250" y="247650"/>
            <a:ext cx="624511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ounded Rectangle 4"/>
          <p:cNvSpPr/>
          <p:nvPr/>
        </p:nvSpPr>
        <p:spPr>
          <a:xfrm>
            <a:off x="10191750" y="438150"/>
            <a:ext cx="692183" cy="9525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ounded Rectangle 5"/>
          <p:cNvSpPr/>
          <p:nvPr/>
        </p:nvSpPr>
        <p:spPr>
          <a:xfrm>
            <a:off x="10998233" y="438150"/>
            <a:ext cx="434323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ounded Rectangle 6"/>
          <p:cNvSpPr/>
          <p:nvPr/>
        </p:nvSpPr>
        <p:spPr>
          <a:xfrm>
            <a:off x="10191750" y="628650"/>
            <a:ext cx="738509" cy="9525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1044559" y="628650"/>
            <a:ext cx="215500" cy="95250"/>
          </a:xfrm>
          <a:prstGeom prst="roundRect">
            <a:avLst>
              <a:gd name="adj" fmla="val 50000"/>
            </a:avLst>
          </a:prstGeom>
          <a:solidFill>
            <a:schemeClr val="tx2">
              <a:alpha val="60000"/>
            </a:scheme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81000" y="285750"/>
            <a:ext cx="152400" cy="876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590550" y="285750"/>
            <a:ext cx="57150" cy="876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презентации]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Информатика. [Школа, класс,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[Класс. Учитель]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543050"/>
            <a:ext cx="590550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ИНФОРМАТИКА</a:t>
            </a:r>
          </a:p>
        </p:txBody>
      </p:sp>
    </p:spTree>
  </p:cSld>
  <p:clrMapOvr>
    <a:masterClrMapping/>
  </p:clrMapOvr>
  <p:transition spd="med">
    <p:fade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это и зачем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609600" y="1895475"/>
            <a:ext cx="5362575" cy="3619500"/>
          </a:xfrm>
          <a:prstGeom prst="roundRect">
            <a:avLst>
              <a:gd name="adj" fmla="val 6000"/>
            </a:avLst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Определение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[Своими словами]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219825" y="1895475"/>
            <a:ext cx="5362575" cy="3619500"/>
          </a:xfrm>
          <a:prstGeom prst="roundRect">
            <a:avLst>
              <a:gd name="adj" fmla="val 6000"/>
            </a:avLst>
          </a:prstGeom>
          <a:solidFill>
            <a:schemeClr val="bg2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tx1"/>
                </a:solidFill>
                <a:latin typeface="+mj-lt"/>
              </a:rPr>
              <a:t>Где используется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[Пример 1]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2"/>
                </a:solidFill>
              </a:rPr>
              <a:t>[Пример 2]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fade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Алгоритм</a:t>
            </a:r>
          </a:p>
        </p:txBody>
      </p:sp>
      <p:sp>
        <p:nvSpPr>
          <p:cNvPr id="3" name="Pentagon 2"/>
          <p:cNvSpPr/>
          <p:nvPr/>
        </p:nvSpPr>
        <p:spPr>
          <a:xfrm>
            <a:off x="609600" y="1800225"/>
            <a:ext cx="2843212" cy="800100"/>
          </a:xfrm>
          <a:prstGeom prst="homePlate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1333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1" i="0">
                <a:solidFill>
                  <a:schemeClr val="bg1"/>
                </a:solidFill>
                <a:latin typeface="+mj-lt"/>
              </a:rPr>
              <a:t>Вход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3900" y="2771775"/>
            <a:ext cx="2519362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[Что получаем]</a:t>
            </a:r>
          </a:p>
        </p:txBody>
      </p:sp>
      <p:sp>
        <p:nvSpPr>
          <p:cNvPr id="5" name="Chevron 4"/>
          <p:cNvSpPr/>
          <p:nvPr/>
        </p:nvSpPr>
        <p:spPr>
          <a:xfrm>
            <a:off x="3319462" y="1800225"/>
            <a:ext cx="2843212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1" i="0">
                <a:solidFill>
                  <a:schemeClr val="bg1"/>
                </a:solidFill>
                <a:latin typeface="+mj-lt"/>
              </a:rPr>
              <a:t>Обработка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433762" y="2771775"/>
            <a:ext cx="2519362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[Что делаем]</a:t>
            </a:r>
          </a:p>
        </p:txBody>
      </p:sp>
      <p:sp>
        <p:nvSpPr>
          <p:cNvPr id="7" name="Chevron 6"/>
          <p:cNvSpPr/>
          <p:nvPr/>
        </p:nvSpPr>
        <p:spPr>
          <a:xfrm>
            <a:off x="6029325" y="1800225"/>
            <a:ext cx="2843212" cy="800100"/>
          </a:xfrm>
          <a:prstGeom prst="chevron">
            <a:avLst>
              <a:gd name="adj" fmla="val 22000"/>
            </a:avLst>
          </a:prstGeom>
          <a:solidFill>
            <a:schemeClr val="accent1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1" i="0">
                <a:solidFill>
                  <a:schemeClr val="bg1"/>
                </a:solidFill>
                <a:latin typeface="+mj-lt"/>
              </a:rPr>
              <a:t>Проверка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143625" y="2771775"/>
            <a:ext cx="2519362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[Условие]</a:t>
            </a:r>
          </a:p>
        </p:txBody>
      </p:sp>
      <p:sp>
        <p:nvSpPr>
          <p:cNvPr id="9" name="Chevron 8"/>
          <p:cNvSpPr/>
          <p:nvPr/>
        </p:nvSpPr>
        <p:spPr>
          <a:xfrm>
            <a:off x="8739188" y="1800225"/>
            <a:ext cx="2843212" cy="800100"/>
          </a:xfrm>
          <a:prstGeom prst="chevron">
            <a:avLst>
              <a:gd name="adj" fmla="val 22000"/>
            </a:avLst>
          </a:prstGeom>
          <a:solidFill>
            <a:schemeClr val="accent2"/>
          </a:solidFill>
          <a:ln>
            <a:noFill/>
          </a:ln>
        </p:spPr>
        <p:txBody>
          <a:bodyPr rtlCol="0" anchor="ctr" wrap="square" lIns="285750" tIns="19050" rIns="228600" bIns="1905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1" i="0">
                <a:solidFill>
                  <a:schemeClr val="bg1"/>
                </a:solidFill>
                <a:latin typeface="+mj-lt"/>
              </a:rPr>
              <a:t>Выход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853488" y="2771775"/>
            <a:ext cx="2519362" cy="28194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tx1"/>
                </a:solidFill>
              </a:rPr>
              <a:t>[Что выдаём]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Пример кода или программы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52550"/>
            <a:ext cx="5486400" cy="4705350"/>
          </a:xfrm>
          <a:prstGeom prst="rect">
            <a:avLst/>
          </a:prstGeom>
          <a:solidFill>
            <a:schemeClr val="bg2"/>
          </a:solidFill>
          <a:ln w="15875">
            <a:solidFill>
              <a:schemeClr val="accent1"/>
            </a:solidFill>
            <a:prstDash val="dash"/>
          </a:ln>
        </p:spPr>
        <p:txBody>
          <a:bodyPr rtlCol="0" anchor="ctr" wrap="square" lIns="190500" tIns="76200" rIns="190500" bIns="762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0" i="0">
                <a:solidFill>
                  <a:schemeClr val="tx2"/>
                </a:solidFill>
              </a:rPr>
              <a:t>[Вставьте код или снимок экрана]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81750" y="1352550"/>
            <a:ext cx="5200650" cy="47053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[Что делает программа]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[На что обратить внимание]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Что важно запомнить</a:t>
            </a:r>
          </a:p>
        </p:txBody>
      </p:sp>
      <p:sp>
        <p:nvSpPr>
          <p:cNvPr id="3" name="Oval 2"/>
          <p:cNvSpPr/>
          <p:nvPr/>
        </p:nvSpPr>
        <p:spPr>
          <a:xfrm>
            <a:off x="609600" y="244792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352550" y="22764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[Первая мысль]</a:t>
            </a:r>
          </a:p>
        </p:txBody>
      </p:sp>
      <p:sp>
        <p:nvSpPr>
          <p:cNvPr id="5" name="Oval 4"/>
          <p:cNvSpPr/>
          <p:nvPr/>
        </p:nvSpPr>
        <p:spPr>
          <a:xfrm>
            <a:off x="609600" y="343852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352550" y="32670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[Вторая мысль]</a:t>
            </a:r>
          </a:p>
        </p:txBody>
      </p:sp>
      <p:sp>
        <p:nvSpPr>
          <p:cNvPr id="7" name="Oval 6"/>
          <p:cNvSpPr/>
          <p:nvPr/>
        </p:nvSpPr>
        <p:spPr>
          <a:xfrm>
            <a:off x="609600" y="4429125"/>
            <a:ext cx="533400" cy="53340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2550" y="4257675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[Третья мысль]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Источники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352550"/>
            <a:ext cx="10972800" cy="47053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700" b="0" i="0">
                <a:solidFill>
                  <a:schemeClr val="tx1"/>
                </a:solidFill>
              </a:rPr>
              <a:t>1. [Учебник: автор, название, год]</a:t>
            </a:r>
          </a:p>
          <a:p>
            <a:pPr algn="l">
              <a:lnSpc>
                <a:spcPct val="108000"/>
              </a:lnSpc>
              <a:spcBef>
                <a:spcPts val="1200"/>
              </a:spcBef>
            </a:pPr>
            <a:r>
              <a:rPr sz="1700" b="0" i="0">
                <a:solidFill>
                  <a:schemeClr val="tx1"/>
                </a:solidFill>
              </a:rPr>
              <a:t>2. [Материал: название, сайт, адрес, дата обращения]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  <p:transition spd="med">
    <p:fade/>
  </p:transition>
</p:sld>
</file>

<file path=ppt/theme/theme1.xml><?xml version="1.0" encoding="utf-8"?>
<a:theme xmlns:a="http://schemas.openxmlformats.org/drawingml/2006/main" name="Office Theme">
  <a:themeElements>
    <a:clrScheme name="Scribo Код на тёмном">
      <a:dk1>
        <a:srgbClr val="F1F5FB"/>
      </a:dk1>
      <a:lt1>
        <a:srgbClr val="0F1626"/>
      </a:lt1>
      <a:dk2>
        <a:srgbClr val="A4B0C5"/>
      </a:dk2>
      <a:lt2>
        <a:srgbClr val="1B2438"/>
      </a:lt2>
      <a:accent1>
        <a:srgbClr val="4C8DFF"/>
      </a:accent1>
      <a:accent2>
        <a:srgbClr val="7AD0FF"/>
      </a:accent2>
      <a:accent3>
        <a:srgbClr val="2F3B55"/>
      </a:accent3>
      <a:accent4>
        <a:srgbClr val="FFC24B"/>
      </a:accent4>
      <a:accent5>
        <a:srgbClr val="7AD0FF"/>
      </a:accent5>
      <a:accent6>
        <a:srgbClr val="4C8DFF"/>
      </a:accent6>
      <a:hlink>
        <a:srgbClr val="4C8DFF"/>
      </a:hlink>
      <a:folHlink>
        <a:srgbClr val="A4B0C5"/>
      </a:folHlink>
    </a:clrScheme>
    <a:fontScheme name="Scribo">
      <a:majorFont>
        <a:latin typeface="Courier New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Информатика.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