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096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096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Hexagon 3"/>
          <p:cNvSpPr/>
          <p:nvPr/>
        </p:nvSpPr>
        <p:spPr>
          <a:xfrm>
            <a:off x="6858000" y="19050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85800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526655" y="250507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52665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863965" y="9620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819531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8195310" y="327660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9532620" y="1905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10201275" y="9620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953262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10201275" y="250507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9532620" y="32766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1020127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10869930" y="1905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1153858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10869930" y="173355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11538585" y="40481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1287589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12875895" y="40481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1421320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13544550" y="32766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1421320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096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096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Hexagon 3"/>
          <p:cNvSpPr/>
          <p:nvPr/>
        </p:nvSpPr>
        <p:spPr>
          <a:xfrm>
            <a:off x="6858000" y="19050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85800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526655" y="250507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52665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863965" y="9620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819531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8195310" y="327660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9532620" y="1905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10201275" y="9620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953262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10201275" y="250507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9532620" y="32766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1020127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10869930" y="1905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1153858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10869930" y="173355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11538585" y="40481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1287589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12875895" y="40481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1421320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13544550" y="32766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1421320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Hexagon 2"/>
          <p:cNvSpPr/>
          <p:nvPr/>
        </p:nvSpPr>
        <p:spPr>
          <a:xfrm>
            <a:off x="10191750" y="-28575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Hexagon 3"/>
          <p:cNvSpPr/>
          <p:nvPr/>
        </p:nvSpPr>
        <p:spPr>
          <a:xfrm>
            <a:off x="10518648" y="91440"/>
            <a:ext cx="586740" cy="511302"/>
          </a:xfrm>
          <a:prstGeom prst="hexagon">
            <a:avLst/>
          </a:prstGeom>
          <a:solidFill>
            <a:schemeClr val="accent2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10191750" y="46863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10845546" y="-28575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10845546" y="46863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11499342" y="-285750"/>
            <a:ext cx="586740" cy="511302"/>
          </a:xfrm>
          <a:prstGeom prst="hexagon">
            <a:avLst/>
          </a:prstGeom>
          <a:solidFill>
            <a:schemeClr val="accent2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11826240" y="9144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11499342" y="46863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12153138" y="468630"/>
            <a:ext cx="586740" cy="511302"/>
          </a:xfrm>
          <a:prstGeom prst="hexagon">
            <a:avLst/>
          </a:prstGeom>
          <a:solidFill>
            <a:schemeClr val="accent2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12480036" y="84582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Химия.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09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ХИМИЯ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Вещество или элемент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228850"/>
          <a:ext cx="10972800" cy="295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Свойство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Значение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Формула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[Формула]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Группа, период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[Значения]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Внешний вид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[Описание]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Где встречается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[Описание]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Реакция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Уравнение. [Уравнение реакции]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Исходные вещества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взяли]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Условия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[Нагрев, катализатор]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Продукты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получилось]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Применение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[Отрасль]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используют]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[Отрасль]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используют]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[Быт]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[Где встречаем]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Польза и опасность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Польза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[Пример]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Опасность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нужно соблюдать]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47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38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29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Формулы и соты">
      <a:dk1>
        <a:srgbClr val="16302A"/>
      </a:dk1>
      <a:lt1>
        <a:srgbClr val="F6FBF9"/>
      </a:lt1>
      <a:dk2>
        <a:srgbClr val="577068"/>
      </a:dk2>
      <a:lt2>
        <a:srgbClr val="E2F3EE"/>
      </a:lt2>
      <a:accent1>
        <a:srgbClr val="138A78"/>
      </a:accent1>
      <a:accent2>
        <a:srgbClr val="62C2AE"/>
      </a:accent2>
      <a:accent3>
        <a:srgbClr val="C8E6DE"/>
      </a:accent3>
      <a:accent4>
        <a:srgbClr val="F08A5D"/>
      </a:accent4>
      <a:accent5>
        <a:srgbClr val="62C2AE"/>
      </a:accent5>
      <a:accent6>
        <a:srgbClr val="138A78"/>
      </a:accent6>
      <a:hlink>
        <a:srgbClr val="138A78"/>
      </a:hlink>
      <a:folHlink>
        <a:srgbClr val="577068"/>
      </a:folHlink>
    </a:clrScheme>
    <a:fontScheme name="Scribo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