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Как пользоваться шаблоном. Всё в квадратных скобках замените своим. Подсказки лежат здесь, в заметках. Говорите своими словами, слайд только помогает.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15 секунд. Назовите три части и переходите к первой.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минута. Определение своими словами, затем виды и один пример.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минута. Не называйте все даты, выберите поворотную. Если истории в теме нет, замените слайд сравнением.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минута. Ваше мнение здесь важнее пересказа.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19250"/>
            <a:ext cx="6191250" cy="2244090"/>
          </a:xfrm>
        </p:spPr>
        <p:txBody>
          <a:bodyPr lIns="0" tIns="0" rIns="0" bIns="0" anchor="b" wrap="square">
            <a:normAutofit/>
          </a:bodyPr>
          <a:lstStyle>
            <a:lvl1pPr marL="0" indent="0" algn="l">
              <a:buNone/>
              <a:defRPr sz="4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034790"/>
            <a:ext cx="6191250" cy="1375410"/>
          </a:xfrm>
        </p:spPr>
        <p:txBody>
          <a:bodyPr lIns="0" tIns="0" rIns="0" bIns="0" anchor="t" wrap="square">
            <a:normAutofit/>
          </a:bodyPr>
          <a:lstStyle>
            <a:lvl1pPr marL="0" indent="0" algn="l">
              <a:buNone/>
              <a:defRPr sz="1800" b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Freeform 3"/>
          <p:cNvSpPr/>
          <p:nvPr/>
        </p:nvSpPr>
        <p:spPr>
          <a:xfrm>
            <a:off x="6858000" y="0"/>
            <a:ext cx="1809750" cy="6858000"/>
          </a:xfrm>
          <a:custGeom>
            <a:avLst/>
            <a:gdLst/>
            <a:ahLst/>
            <a:cxnLst/>
            <a:rect l="l" t="t" r="r" b="b"/>
            <a:pathLst>
              <a:path w="1809750" h="6858000">
                <a:moveTo>
                  <a:pt x="1143000" y="0"/>
                </a:moveTo>
                <a:lnTo>
                  <a:pt x="1809750" y="0"/>
                </a:lnTo>
                <a:lnTo>
                  <a:pt x="6667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7848600" y="0"/>
            <a:ext cx="1809750" cy="6858000"/>
          </a:xfrm>
          <a:custGeom>
            <a:avLst/>
            <a:gdLst/>
            <a:ahLst/>
            <a:cxnLst/>
            <a:rect l="l" t="t" r="r" b="b"/>
            <a:pathLst>
              <a:path w="1809750" h="6858000">
                <a:moveTo>
                  <a:pt x="1143000" y="0"/>
                </a:moveTo>
                <a:lnTo>
                  <a:pt x="1809750" y="0"/>
                </a:lnTo>
                <a:lnTo>
                  <a:pt x="6667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8839200" y="0"/>
            <a:ext cx="1809750" cy="6858000"/>
          </a:xfrm>
          <a:custGeom>
            <a:avLst/>
            <a:gdLst/>
            <a:ahLst/>
            <a:cxnLst/>
            <a:rect l="l" t="t" r="r" b="b"/>
            <a:pathLst>
              <a:path w="1809750" h="6858000">
                <a:moveTo>
                  <a:pt x="1143000" y="0"/>
                </a:moveTo>
                <a:lnTo>
                  <a:pt x="1809750" y="0"/>
                </a:lnTo>
                <a:lnTo>
                  <a:pt x="6667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Freeform 6"/>
          <p:cNvSpPr/>
          <p:nvPr/>
        </p:nvSpPr>
        <p:spPr>
          <a:xfrm>
            <a:off x="9829800" y="0"/>
            <a:ext cx="1809750" cy="6858000"/>
          </a:xfrm>
          <a:custGeom>
            <a:avLst/>
            <a:gdLst/>
            <a:ahLst/>
            <a:cxnLst/>
            <a:rect l="l" t="t" r="r" b="b"/>
            <a:pathLst>
              <a:path w="1809750" h="6858000">
                <a:moveTo>
                  <a:pt x="1143000" y="0"/>
                </a:moveTo>
                <a:lnTo>
                  <a:pt x="1809750" y="0"/>
                </a:lnTo>
                <a:lnTo>
                  <a:pt x="6667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Freeform 7"/>
          <p:cNvSpPr/>
          <p:nvPr/>
        </p:nvSpPr>
        <p:spPr>
          <a:xfrm>
            <a:off x="10820400" y="0"/>
            <a:ext cx="1809750" cy="6858000"/>
          </a:xfrm>
          <a:custGeom>
            <a:avLst/>
            <a:gdLst/>
            <a:ahLst/>
            <a:cxnLst/>
            <a:rect l="l" t="t" r="r" b="b"/>
            <a:pathLst>
              <a:path w="1809750" h="6858000">
                <a:moveTo>
                  <a:pt x="1143000" y="0"/>
                </a:moveTo>
                <a:lnTo>
                  <a:pt x="1809750" y="0"/>
                </a:lnTo>
                <a:lnTo>
                  <a:pt x="6667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Freeform 8"/>
          <p:cNvSpPr/>
          <p:nvPr/>
        </p:nvSpPr>
        <p:spPr>
          <a:xfrm>
            <a:off x="11811000" y="0"/>
            <a:ext cx="1809750" cy="6858000"/>
          </a:xfrm>
          <a:custGeom>
            <a:avLst/>
            <a:gdLst/>
            <a:ahLst/>
            <a:cxnLst/>
            <a:rect l="l" t="t" r="r" b="b"/>
            <a:pathLst>
              <a:path w="1809750" h="6858000">
                <a:moveTo>
                  <a:pt x="1143000" y="0"/>
                </a:moveTo>
                <a:lnTo>
                  <a:pt x="1809750" y="0"/>
                </a:lnTo>
                <a:lnTo>
                  <a:pt x="6667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Разделитель и финал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619250"/>
            <a:ext cx="6191250" cy="2244090"/>
          </a:xfrm>
        </p:spPr>
        <p:txBody>
          <a:bodyPr anchor="b" lIns="0" tIns="0" rIns="0" bIns="0" wrap="square">
            <a:normAutofit/>
          </a:bodyPr>
          <a:lstStyle>
            <a:lvl1pPr marL="0" indent="0" algn="l">
              <a:buNone/>
              <a:defRPr sz="4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034790"/>
            <a:ext cx="6191250" cy="1375410"/>
          </a:xfrm>
        </p:spPr>
        <p:txBody>
          <a:bodyPr anchor="t" lIns="0" tIns="0" rIns="0" bIns="0" wrap="square">
            <a:normAutofit/>
          </a:bodyPr>
          <a:lstStyle>
            <a:lvl1pPr marL="0" indent="0" algn="l">
              <a:buNone/>
              <a:defRPr sz="1800" b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Freeform 3"/>
          <p:cNvSpPr/>
          <p:nvPr/>
        </p:nvSpPr>
        <p:spPr>
          <a:xfrm>
            <a:off x="6858000" y="0"/>
            <a:ext cx="1809750" cy="6858000"/>
          </a:xfrm>
          <a:custGeom>
            <a:avLst/>
            <a:gdLst/>
            <a:ahLst/>
            <a:cxnLst/>
            <a:rect l="l" t="t" r="r" b="b"/>
            <a:pathLst>
              <a:path w="1809750" h="6858000">
                <a:moveTo>
                  <a:pt x="1143000" y="0"/>
                </a:moveTo>
                <a:lnTo>
                  <a:pt x="1809750" y="0"/>
                </a:lnTo>
                <a:lnTo>
                  <a:pt x="6667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7848600" y="0"/>
            <a:ext cx="1809750" cy="6858000"/>
          </a:xfrm>
          <a:custGeom>
            <a:avLst/>
            <a:gdLst/>
            <a:ahLst/>
            <a:cxnLst/>
            <a:rect l="l" t="t" r="r" b="b"/>
            <a:pathLst>
              <a:path w="1809750" h="6858000">
                <a:moveTo>
                  <a:pt x="1143000" y="0"/>
                </a:moveTo>
                <a:lnTo>
                  <a:pt x="1809750" y="0"/>
                </a:lnTo>
                <a:lnTo>
                  <a:pt x="6667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8839200" y="0"/>
            <a:ext cx="1809750" cy="6858000"/>
          </a:xfrm>
          <a:custGeom>
            <a:avLst/>
            <a:gdLst/>
            <a:ahLst/>
            <a:cxnLst/>
            <a:rect l="l" t="t" r="r" b="b"/>
            <a:pathLst>
              <a:path w="1809750" h="6858000">
                <a:moveTo>
                  <a:pt x="1143000" y="0"/>
                </a:moveTo>
                <a:lnTo>
                  <a:pt x="1809750" y="0"/>
                </a:lnTo>
                <a:lnTo>
                  <a:pt x="6667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Freeform 6"/>
          <p:cNvSpPr/>
          <p:nvPr/>
        </p:nvSpPr>
        <p:spPr>
          <a:xfrm>
            <a:off x="9829800" y="0"/>
            <a:ext cx="1809750" cy="6858000"/>
          </a:xfrm>
          <a:custGeom>
            <a:avLst/>
            <a:gdLst/>
            <a:ahLst/>
            <a:cxnLst/>
            <a:rect l="l" t="t" r="r" b="b"/>
            <a:pathLst>
              <a:path w="1809750" h="6858000">
                <a:moveTo>
                  <a:pt x="1143000" y="0"/>
                </a:moveTo>
                <a:lnTo>
                  <a:pt x="1809750" y="0"/>
                </a:lnTo>
                <a:lnTo>
                  <a:pt x="6667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Freeform 7"/>
          <p:cNvSpPr/>
          <p:nvPr/>
        </p:nvSpPr>
        <p:spPr>
          <a:xfrm>
            <a:off x="10820400" y="0"/>
            <a:ext cx="1809750" cy="6858000"/>
          </a:xfrm>
          <a:custGeom>
            <a:avLst/>
            <a:gdLst/>
            <a:ahLst/>
            <a:cxnLst/>
            <a:rect l="l" t="t" r="r" b="b"/>
            <a:pathLst>
              <a:path w="1809750" h="6858000">
                <a:moveTo>
                  <a:pt x="1143000" y="0"/>
                </a:moveTo>
                <a:lnTo>
                  <a:pt x="1809750" y="0"/>
                </a:lnTo>
                <a:lnTo>
                  <a:pt x="6667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Freeform 8"/>
          <p:cNvSpPr/>
          <p:nvPr/>
        </p:nvSpPr>
        <p:spPr>
          <a:xfrm>
            <a:off x="11811000" y="0"/>
            <a:ext cx="1809750" cy="6858000"/>
          </a:xfrm>
          <a:custGeom>
            <a:avLst/>
            <a:gdLst/>
            <a:ahLst/>
            <a:cxnLst/>
            <a:rect l="l" t="t" r="r" b="b"/>
            <a:pathLst>
              <a:path w="1809750" h="6858000">
                <a:moveTo>
                  <a:pt x="1143000" y="0"/>
                </a:moveTo>
                <a:lnTo>
                  <a:pt x="1809750" y="0"/>
                </a:lnTo>
                <a:lnTo>
                  <a:pt x="6667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Обыч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52400"/>
            <a:ext cx="10953750" cy="800100"/>
          </a:xfrm>
        </p:spPr>
        <p:txBody>
          <a:bodyPr lIns="0" tIns="0" rIns="0" bIns="0" anchor="ctr" wrap="square">
            <a:normAutofit/>
          </a:bodyPr>
          <a:lstStyle>
            <a:lvl1pPr marL="0" indent="0" algn="l">
              <a:buNone/>
              <a:defRPr sz="28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11049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1104900"/>
            <a:ext cx="12192000" cy="285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3" Type="http://schemas.openxmlformats.org/officeDocument/2006/relationships/slideLayout" Target="../slideLayouts/slideLayout3.xml"/><Relationship Id="rId6" Type="http://schemas.openxmlformats.org/officeDocument/2006/relationships/slideLayout" Target="../slideLayouts/slideLayout6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3"/>
    <p:sldLayoutId id="2147483654" r:id="rId6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[Тема доклада]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Дисциплина: [название]. [Вуз или колледж, год]</a:t>
            </a:r>
          </a:p>
          <a:p>
            <a:pPr>
              <a:spcBef>
                <a:spcPts val="1000"/>
              </a:spcBef>
            </a:pPr>
            <a:r>
              <a:rPr b="1"/>
              <a:t>[Фамилия Имя]</a:t>
            </a:r>
          </a:p>
          <a:p>
            <a:r>
              <a:t>[Группа. Преподаватель]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543050"/>
            <a:ext cx="6191250" cy="247650"/>
          </a:xfrm>
          <a:prstGeom prst="rect">
            <a:avLst/>
          </a:prstGeom>
          <a:noFill/>
        </p:spPr>
        <p:txBody>
          <a:bodyPr wrap="square" anchor="t" lIns="0" tIns="0" r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00" b="1" i="0">
                <a:solidFill>
                  <a:schemeClr val="accent1"/>
                </a:solidFill>
              </a:rPr>
              <a:t>ДОКЛАД</a:t>
            </a:r>
          </a:p>
        </p:txBody>
      </p:sp>
    </p:spTree>
  </p:cSld>
  <p:clrMapOvr>
    <a:masterClrMapping/>
  </p:clrMapOvr>
  <p:transition spd="med">
    <p:push dir="l"/>
  </p:transition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О чём пойдёт речь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2447925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52550" y="2276475"/>
            <a:ext cx="102298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[Первая часть темы]</a:t>
            </a:r>
          </a:p>
        </p:txBody>
      </p:sp>
      <p:sp>
        <p:nvSpPr>
          <p:cNvPr id="5" name="Rectangle 4"/>
          <p:cNvSpPr/>
          <p:nvPr/>
        </p:nvSpPr>
        <p:spPr>
          <a:xfrm>
            <a:off x="609600" y="3438525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52550" y="3267075"/>
            <a:ext cx="102298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[Вторая часть темы]</a:t>
            </a:r>
          </a:p>
        </p:txBody>
      </p:sp>
      <p:sp>
        <p:nvSpPr>
          <p:cNvPr id="7" name="Rectangle 6"/>
          <p:cNvSpPr/>
          <p:nvPr/>
        </p:nvSpPr>
        <p:spPr>
          <a:xfrm>
            <a:off x="609600" y="4429125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52550" y="4257675"/>
            <a:ext cx="102298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[Третья часть темы]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2</a:t>
            </a:fld>
          </a:p>
        </p:txBody>
      </p:sp>
    </p:spTree>
  </p:cSld>
  <p:clrMapOvr>
    <a:masterClrMapping/>
  </p:clrMapOvr>
  <p:transition spd="med">
    <p:push dir="l"/>
  </p:transition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[Первая часть. Что это такое и из чего состоит]</a:t>
            </a:r>
          </a:p>
        </p:txBody>
      </p:sp>
      <p:cxnSp>
        <p:nvCxnSpPr>
          <p:cNvPr id="3" name="Connector 2"/>
          <p:cNvCxnSpPr/>
          <p:nvPr/>
        </p:nvCxnSpPr>
        <p:spPr>
          <a:xfrm>
            <a:off x="6096000" y="2657475"/>
            <a:ext cx="0" cy="32385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cxnSp>
        <p:nvCxnSpPr>
          <p:cNvPr id="4" name="Connector 3"/>
          <p:cNvCxnSpPr/>
          <p:nvPr/>
        </p:nvCxnSpPr>
        <p:spPr>
          <a:xfrm>
            <a:off x="2381250" y="2981325"/>
            <a:ext cx="7429500" cy="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cxnSp>
        <p:nvCxnSpPr>
          <p:cNvPr id="5" name="Connector 4"/>
          <p:cNvCxnSpPr/>
          <p:nvPr/>
        </p:nvCxnSpPr>
        <p:spPr>
          <a:xfrm>
            <a:off x="2381250" y="2981325"/>
            <a:ext cx="0" cy="32385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cxnSp>
        <p:nvCxnSpPr>
          <p:cNvPr id="6" name="Connector 5"/>
          <p:cNvCxnSpPr/>
          <p:nvPr/>
        </p:nvCxnSpPr>
        <p:spPr>
          <a:xfrm>
            <a:off x="6096000" y="2981325"/>
            <a:ext cx="0" cy="32385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cxnSp>
        <p:nvCxnSpPr>
          <p:cNvPr id="7" name="Connector 6"/>
          <p:cNvCxnSpPr/>
          <p:nvPr/>
        </p:nvCxnSpPr>
        <p:spPr>
          <a:xfrm>
            <a:off x="9810750" y="2981325"/>
            <a:ext cx="0" cy="32385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sp>
        <p:nvSpPr>
          <p:cNvPr id="8" name="Rounded Rectangle 7"/>
          <p:cNvSpPr/>
          <p:nvPr/>
        </p:nvSpPr>
        <p:spPr>
          <a:xfrm>
            <a:off x="4095750" y="1857375"/>
            <a:ext cx="4000500" cy="800100"/>
          </a:xfrm>
          <a:prstGeom prst="roundRect">
            <a:avLst>
              <a:gd name="adj" fmla="val 14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114300" tIns="38100" rIns="114300" bIns="3810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[Понятие]</a:t>
            </a:r>
          </a:p>
        </p:txBody>
      </p:sp>
      <p:sp>
        <p:nvSpPr>
          <p:cNvPr id="9" name="Rectangle 8"/>
          <p:cNvSpPr/>
          <p:nvPr/>
        </p:nvSpPr>
        <p:spPr>
          <a:xfrm>
            <a:off x="609600" y="3305175"/>
            <a:ext cx="3543300" cy="16192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t" wrap="square" lIns="2857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[Вид 1]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[Признак и пример]</a:t>
            </a:r>
          </a:p>
        </p:txBody>
      </p:sp>
      <p:sp>
        <p:nvSpPr>
          <p:cNvPr id="10" name="Rectangle 9"/>
          <p:cNvSpPr/>
          <p:nvPr/>
        </p:nvSpPr>
        <p:spPr>
          <a:xfrm>
            <a:off x="609600" y="3305175"/>
            <a:ext cx="76200" cy="16192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324350" y="3305175"/>
            <a:ext cx="3543300" cy="16192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t" wrap="square" lIns="2857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[Вид 2]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[Признак и пример]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324350" y="3305175"/>
            <a:ext cx="76200" cy="16192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8039100" y="3305175"/>
            <a:ext cx="3543300" cy="16192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t" wrap="square" lIns="2857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[Вид 3]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[Признак и пример]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039100" y="3305175"/>
            <a:ext cx="76200" cy="16192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3</a:t>
            </a:fld>
          </a:p>
        </p:txBody>
      </p:sp>
    </p:spTree>
  </p:cSld>
  <p:clrMapOvr>
    <a:masterClrMapping/>
  </p:clrMapOvr>
  <p:transition spd="med">
    <p:push dir="l"/>
  </p:transition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[Вторая часть. Как это развивалось]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Вывод. [Что изменилось в итоге]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cxnSp>
        <p:nvCxnSpPr>
          <p:cNvPr id="5" name="Connector 4"/>
          <p:cNvCxnSpPr/>
          <p:nvPr/>
        </p:nvCxnSpPr>
        <p:spPr>
          <a:xfrm>
            <a:off x="609600" y="3276600"/>
            <a:ext cx="10972800" cy="0"/>
          </a:xfrm>
          <a:prstGeom prst="line">
            <a:avLst/>
          </a:prstGeom>
          <a:ln w="31750">
            <a:solidFill>
              <a:schemeClr val="accent1"/>
            </a:solidFill>
          </a:ln>
        </p:spPr>
      </p:cxnSp>
      <p:sp>
        <p:nvSpPr>
          <p:cNvPr id="6" name="Oval 5"/>
          <p:cNvSpPr/>
          <p:nvPr/>
        </p:nvSpPr>
        <p:spPr>
          <a:xfrm>
            <a:off x="1857375" y="3152775"/>
            <a:ext cx="247650" cy="247650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6750" y="1847850"/>
            <a:ext cx="3009900" cy="1181100"/>
          </a:xfrm>
          <a:prstGeom prst="rect">
            <a:avLst/>
          </a:prstGeom>
          <a:noFill/>
        </p:spPr>
        <p:txBody>
          <a:bodyPr wrap="square" anchor="b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accent1"/>
                </a:solidFill>
                <a:latin typeface="+mj-lt"/>
              </a:rPr>
              <a:t>[Год]</a:t>
            </a:r>
          </a:p>
          <a:p>
            <a:pPr algn="ctr">
              <a:lnSpc>
                <a:spcPct val="108000"/>
              </a:lnSpc>
              <a:spcBef>
                <a:spcPts val="300"/>
              </a:spcBef>
            </a:pPr>
            <a:r>
              <a:rPr sz="1700" b="0" i="0">
                <a:solidFill>
                  <a:schemeClr val="tx1"/>
                </a:solidFill>
              </a:rPr>
              <a:t>[Событие]</a:t>
            </a:r>
          </a:p>
        </p:txBody>
      </p:sp>
      <p:sp>
        <p:nvSpPr>
          <p:cNvPr id="8" name="Oval 7"/>
          <p:cNvSpPr/>
          <p:nvPr/>
        </p:nvSpPr>
        <p:spPr>
          <a:xfrm>
            <a:off x="4600575" y="3152775"/>
            <a:ext cx="247650" cy="247650"/>
          </a:xfrm>
          <a:prstGeom prst="ellipse">
            <a:avLst/>
          </a:prstGeom>
          <a:solidFill>
            <a:schemeClr val="accent2"/>
          </a:solidFill>
          <a:ln w="38100">
            <a:solidFill>
              <a:schemeClr val="bg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409950" y="3524250"/>
            <a:ext cx="3009900" cy="11811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accent1"/>
                </a:solidFill>
                <a:latin typeface="+mj-lt"/>
              </a:rPr>
              <a:t>[Год]</a:t>
            </a:r>
          </a:p>
          <a:p>
            <a:pPr algn="ctr">
              <a:lnSpc>
                <a:spcPct val="108000"/>
              </a:lnSpc>
              <a:spcBef>
                <a:spcPts val="300"/>
              </a:spcBef>
            </a:pPr>
            <a:r>
              <a:rPr sz="1700" b="0" i="0">
                <a:solidFill>
                  <a:schemeClr val="tx1"/>
                </a:solidFill>
              </a:rPr>
              <a:t>[Событие]</a:t>
            </a:r>
          </a:p>
        </p:txBody>
      </p:sp>
      <p:sp>
        <p:nvSpPr>
          <p:cNvPr id="10" name="Oval 9"/>
          <p:cNvSpPr/>
          <p:nvPr/>
        </p:nvSpPr>
        <p:spPr>
          <a:xfrm>
            <a:off x="7343775" y="3152775"/>
            <a:ext cx="247650" cy="247650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153150" y="1847850"/>
            <a:ext cx="3009900" cy="1181100"/>
          </a:xfrm>
          <a:prstGeom prst="rect">
            <a:avLst/>
          </a:prstGeom>
          <a:noFill/>
        </p:spPr>
        <p:txBody>
          <a:bodyPr wrap="square" anchor="b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accent1"/>
                </a:solidFill>
                <a:latin typeface="+mj-lt"/>
              </a:rPr>
              <a:t>[Год]</a:t>
            </a:r>
          </a:p>
          <a:p>
            <a:pPr algn="ctr">
              <a:lnSpc>
                <a:spcPct val="108000"/>
              </a:lnSpc>
              <a:spcBef>
                <a:spcPts val="300"/>
              </a:spcBef>
            </a:pPr>
            <a:r>
              <a:rPr sz="1700" b="0" i="0">
                <a:solidFill>
                  <a:schemeClr val="tx1"/>
                </a:solidFill>
              </a:rPr>
              <a:t>[Событие]</a:t>
            </a:r>
          </a:p>
        </p:txBody>
      </p:sp>
      <p:sp>
        <p:nvSpPr>
          <p:cNvPr id="12" name="Oval 11"/>
          <p:cNvSpPr/>
          <p:nvPr/>
        </p:nvSpPr>
        <p:spPr>
          <a:xfrm>
            <a:off x="10086975" y="3152775"/>
            <a:ext cx="247650" cy="247650"/>
          </a:xfrm>
          <a:prstGeom prst="ellipse">
            <a:avLst/>
          </a:prstGeom>
          <a:solidFill>
            <a:schemeClr val="accent2"/>
          </a:solidFill>
          <a:ln w="38100">
            <a:solidFill>
              <a:schemeClr val="bg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896350" y="3524250"/>
            <a:ext cx="3009900" cy="11811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accent1"/>
                </a:solidFill>
                <a:latin typeface="+mj-lt"/>
              </a:rPr>
              <a:t>[Год]</a:t>
            </a:r>
          </a:p>
          <a:p>
            <a:pPr algn="ctr">
              <a:lnSpc>
                <a:spcPct val="108000"/>
              </a:lnSpc>
              <a:spcBef>
                <a:spcPts val="300"/>
              </a:spcBef>
            </a:pPr>
            <a:r>
              <a:rPr sz="1700" b="0" i="0">
                <a:solidFill>
                  <a:schemeClr val="tx1"/>
                </a:solidFill>
              </a:rPr>
              <a:t>[Событие]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4</a:t>
            </a:fld>
          </a:p>
        </p:txBody>
      </p:sp>
    </p:spTree>
  </p:cSld>
  <p:clrMapOvr>
    <a:masterClrMapping/>
  </p:clrMapOvr>
  <p:transition spd="med">
    <p:push dir="l"/>
  </p:transition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[Третья часть. Какие есть точки зрения]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Вывод. [С чем вы согласны и почему]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09600" y="1466850"/>
            <a:ext cx="5362575" cy="3619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t" wrap="square" lIns="2857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[Подход 1]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bg1"/>
              </a:buClr>
              <a:buChar char="•"/>
            </a:pPr>
            <a:r>
              <a:rPr sz="2000" b="0" i="0">
                <a:solidFill>
                  <a:schemeClr val="bg1"/>
                </a:solidFill>
              </a:rPr>
              <a:t>[Плюс]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bg1"/>
              </a:buClr>
              <a:buChar char="•"/>
            </a:pPr>
            <a:r>
              <a:rPr sz="2000" b="0" i="0">
                <a:solidFill>
                  <a:schemeClr val="bg1"/>
                </a:solidFill>
              </a:rPr>
              <a:t>[Минус]</a:t>
            </a:r>
          </a:p>
        </p:txBody>
      </p:sp>
      <p:sp>
        <p:nvSpPr>
          <p:cNvPr id="6" name="Rectangle 5"/>
          <p:cNvSpPr/>
          <p:nvPr/>
        </p:nvSpPr>
        <p:spPr>
          <a:xfrm>
            <a:off x="609600" y="1466850"/>
            <a:ext cx="76200" cy="3619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6219825" y="1466850"/>
            <a:ext cx="5362575" cy="36195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t" wrap="square" lIns="2857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[Подход 2]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2"/>
                </a:solidFill>
              </a:rPr>
              <a:t>[Плюс]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2"/>
                </a:solidFill>
              </a:rPr>
              <a:t>[Минус]</a:t>
            </a:r>
          </a:p>
        </p:txBody>
      </p:sp>
      <p:sp>
        <p:nvSpPr>
          <p:cNvPr id="8" name="Rectangle 7"/>
          <p:cNvSpPr/>
          <p:nvPr/>
        </p:nvSpPr>
        <p:spPr>
          <a:xfrm>
            <a:off x="6219825" y="1466850"/>
            <a:ext cx="76200" cy="3619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5</a:t>
            </a:fld>
          </a:p>
        </p:txBody>
      </p:sp>
    </p:spTree>
  </p:cSld>
  <p:clrMapOvr>
    <a:masterClrMapping/>
  </p:clrMapOvr>
  <p:transition spd="med">
    <p:push dir="l"/>
  </p:transition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Выводы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2447925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52550" y="2276475"/>
            <a:ext cx="102298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[Главная мысль первой части]</a:t>
            </a:r>
          </a:p>
        </p:txBody>
      </p:sp>
      <p:sp>
        <p:nvSpPr>
          <p:cNvPr id="5" name="Rectangle 4"/>
          <p:cNvSpPr/>
          <p:nvPr/>
        </p:nvSpPr>
        <p:spPr>
          <a:xfrm>
            <a:off x="609600" y="3438525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52550" y="3267075"/>
            <a:ext cx="102298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[Главная мысль второй части]</a:t>
            </a:r>
          </a:p>
        </p:txBody>
      </p:sp>
      <p:sp>
        <p:nvSpPr>
          <p:cNvPr id="7" name="Rectangle 6"/>
          <p:cNvSpPr/>
          <p:nvPr/>
        </p:nvSpPr>
        <p:spPr>
          <a:xfrm>
            <a:off x="609600" y="4429125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52550" y="4257675"/>
            <a:ext cx="102298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[Главная мысль третьей части]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6</a:t>
            </a:fld>
          </a:p>
        </p:txBody>
      </p:sp>
    </p:spTree>
  </p:cSld>
  <p:clrMapOvr>
    <a:masterClrMapping/>
  </p:clrMapOvr>
  <p:transition spd="med">
    <p:push dir="l"/>
  </p:transition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Источники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352550"/>
            <a:ext cx="10972800" cy="470535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1700" b="0" i="0">
                <a:solidFill>
                  <a:schemeClr val="tx1"/>
                </a:solidFill>
              </a:rPr>
              <a:t>1. [Автор И. О. Название книги. Город : Издательство, год. Число страниц]</a:t>
            </a:r>
          </a:p>
          <a:p>
            <a:pPr algn="l">
              <a:lnSpc>
                <a:spcPct val="108000"/>
              </a:lnSpc>
              <a:spcBef>
                <a:spcPts val="1200"/>
              </a:spcBef>
            </a:pPr>
            <a:r>
              <a:rPr sz="1700" b="0" i="0">
                <a:solidFill>
                  <a:schemeClr val="tx1"/>
                </a:solidFill>
              </a:rPr>
              <a:t>2. [Автор И. О. Название статьи // Журнал. Год. № 0. С. 00-00]</a:t>
            </a:r>
          </a:p>
          <a:p>
            <a:pPr algn="l">
              <a:lnSpc>
                <a:spcPct val="108000"/>
              </a:lnSpc>
              <a:spcBef>
                <a:spcPts val="1200"/>
              </a:spcBef>
            </a:pPr>
            <a:r>
              <a:rPr sz="1700" b="0" i="0">
                <a:solidFill>
                  <a:schemeClr val="tx1"/>
                </a:solidFill>
              </a:rPr>
              <a:t>3. [Название материала : сайт. URL: адрес (дата обращения: дата)]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7</a:t>
            </a:fld>
          </a:p>
        </p:txBody>
      </p:sp>
    </p:spTree>
  </p:cSld>
  <p:clrMapOvr>
    <a:masterClrMapping/>
  </p:clrMapOvr>
  <p:transition spd="med">
    <p:push dir="l"/>
  </p:transition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Спасибо за внимание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Ваши вопросы</a:t>
            </a:r>
          </a:p>
        </p:txBody>
      </p:sp>
    </p:spTree>
  </p:cSld>
  <p:clrMapOvr>
    <a:masterClrMapping/>
  </p:clrMapOvr>
  <p:transition spd="med">
    <p:push dir="l"/>
  </p:transition>
</p:sld>
</file>

<file path=ppt/theme/theme1.xml><?xml version="1.0" encoding="utf-8"?>
<a:theme xmlns:a="http://schemas.openxmlformats.org/drawingml/2006/main" name="Office Theme">
  <a:themeElements>
    <a:clrScheme name="Scribo Наклонные полосы">
      <a:dk1>
        <a:srgbClr val="16302A"/>
      </a:dk1>
      <a:lt1>
        <a:srgbClr val="F6FBF9"/>
      </a:lt1>
      <a:dk2>
        <a:srgbClr val="577068"/>
      </a:dk2>
      <a:lt2>
        <a:srgbClr val="E2F3EE"/>
      </a:lt2>
      <a:accent1>
        <a:srgbClr val="138A78"/>
      </a:accent1>
      <a:accent2>
        <a:srgbClr val="62C2AE"/>
      </a:accent2>
      <a:accent3>
        <a:srgbClr val="C8E6DE"/>
      </a:accent3>
      <a:accent4>
        <a:srgbClr val="F08A5D"/>
      </a:accent4>
      <a:accent5>
        <a:srgbClr val="62C2AE"/>
      </a:accent5>
      <a:accent6>
        <a:srgbClr val="138A78"/>
      </a:accent6>
      <a:hlink>
        <a:srgbClr val="138A78"/>
      </a:hlink>
      <a:folHlink>
        <a:srgbClr val="577068"/>
      </a:folHlink>
    </a:clrScheme>
    <a:fontScheme name="Scribo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Доклад. Шаблон презентации</dc:title>
  <dc:subject/>
  <dc:creator>Scribo</dc:creator>
  <cp:keywords/>
  <dc:description>scribo-ai.com/shablony-prezentacij/</dc:description>
  <cp:lastModifiedBy>Scribo</cp:lastModifiedBy>
  <cp:revision>1</cp:revision>
  <dcterms:created xsi:type="dcterms:W3CDTF">2013-01-27T09:14:16Z</dcterms:created>
  <dcterms:modified xsi:type="dcterms:W3CDTF">2013-01-27T09:15:58Z</dcterms:modified>
  <cp:category/>
</cp:coreProperties>
</file>