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4"/>
              </a:solidFill>
            </c:spPr>
          </c:dPt>
          <c:dPt>
            <c:idx val="3"/>
            <c:spPr>
              <a:solidFill>
                <a:schemeClr val="tx2"/>
              </a:solidFill>
            </c:spPr>
          </c:dPt>
          <c:cat>
            <c:strRef>
              <c:f>Sheet1!$A$2:$A$5</c:f>
              <c:strCache>
                <c:ptCount val="4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  <c:pt idx="3">
                  <c:v>[Другое]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>
                  <a:solidFill>
                    <a:schemeClr val="bg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191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191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6667500" y="-952500"/>
            <a:ext cx="5334000" cy="533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0" y="2286000"/>
            <a:ext cx="4000500" cy="400050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4095750"/>
            <a:ext cx="2286000" cy="228600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191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191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>
            <a:off x="6667500" y="-952500"/>
            <a:ext cx="5334000" cy="533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0" y="2286000"/>
            <a:ext cx="4000500" cy="400050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4095750"/>
            <a:ext cx="2286000" cy="228600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191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2614612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95662" y="1562100"/>
            <a:ext cx="2614612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725" y="1562100"/>
            <a:ext cx="2614612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67788" y="1562100"/>
            <a:ext cx="2614612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рынка, опрос гостей, отзывы; организация и период]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показали отзывы и опрос гостей]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нравится гостям]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[На что чаще жалуются]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[Сколько отзывов изучено]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[Оценка услуг, %]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показатели изменились сильнее всего]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[-00 %]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352550"/>
            <a:ext cx="5429250" cy="22955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53150" y="1352550"/>
            <a:ext cx="5429250" cy="2295525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3762375"/>
            <a:ext cx="5429250" cy="22955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53150" y="3762375"/>
            <a:ext cx="5429250" cy="22955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[Новая услуга]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[Для кого, по какой цене]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[Маршрут или программа]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входит]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[Продвижение]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[Какие каналы]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Закат">
      <a:dk1>
        <a:srgbClr val="331B2B"/>
      </a:dk1>
      <a:lt1>
        <a:srgbClr val="FFF8F2"/>
      </a:lt1>
      <a:dk2>
        <a:srgbClr val="7E5F6E"/>
      </a:dk2>
      <a:lt2>
        <a:srgbClr val="FFE9DB"/>
      </a:lt2>
      <a:accent1>
        <a:srgbClr val="E8505B"/>
      </a:accent1>
      <a:accent2>
        <a:srgbClr val="F9A03F"/>
      </a:accent2>
      <a:accent3>
        <a:srgbClr val="F6D8C8"/>
      </a:accent3>
      <a:accent4>
        <a:srgbClr val="7C3AED"/>
      </a:accent4>
      <a:accent5>
        <a:srgbClr val="F9A03F"/>
      </a:accent5>
      <a:accent6>
        <a:srgbClr val="E8505B"/>
      </a:accent6>
      <a:hlink>
        <a:srgbClr val="E8505B"/>
      </a:hlink>
      <a:folHlink>
        <a:srgbClr val="7E5F6E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туризм и сервис.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