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55</c:v>
                </c:pt>
                <c:pt idx="2">
                  <c:v>48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343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06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2395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96150" y="38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72450" y="381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34300" y="76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869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2395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72450" y="114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925050" y="114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343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10600" y="152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869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32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2395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1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724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487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250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01350" y="190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343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106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4869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363200" y="228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724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0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343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106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486900" y="3048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3632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2395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961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0487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0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801350" y="3429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8580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34300" y="3810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106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4869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2395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2961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250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8013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8580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734300" y="457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869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3632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2395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296150" y="495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801350" y="495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8580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7343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610600" y="533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2395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2961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1724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0487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250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8013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858000" y="609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6106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4869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2961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724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487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9250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8013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343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06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239500" y="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96150" y="38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72450" y="381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34300" y="76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869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239500" y="76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72450" y="114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925050" y="114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343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10600" y="152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869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32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239500" y="152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1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724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487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25050" y="190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801350" y="190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7343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106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486900" y="228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363200" y="228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724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050" y="266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7343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106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486900" y="3048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3632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239500" y="3048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961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0487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050" y="3429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801350" y="3429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8580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734300" y="3810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106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4869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239500" y="3810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2961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250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801350" y="4191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8580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734300" y="4572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869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3632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239500" y="4572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296150" y="4953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801350" y="4953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8580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7343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610600" y="5334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239500" y="5334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2961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1724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0487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25050" y="5715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801350" y="5715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858000" y="6096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6106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486900" y="6096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2961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72450" y="6477000"/>
            <a:ext cx="81915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487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9250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801350" y="6477000"/>
            <a:ext cx="819150" cy="32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nip Single Corner Rectangle 3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[Расчёт конструкций, нормативы СП, сметный расчёт; программы]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[Сравнение вариантов по стоимости]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[Какой вариант дешевле]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учтено в смете]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[Лист проекта: лист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[Стоимость вариантов, млн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[Технико-экономические показатели объекта]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00225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Единица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Площадь застройки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м²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Строительный объём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м³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Сметная стоимость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тыс. руб.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Срок строительства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мес.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[Конструктивное решение]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лист чертежа: план, разрез или узел]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[Какая конструкция выбрана]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[Почему она лучше варианта]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[Какой расчёт выполнен]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Подготовка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Основной период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Отделка и сдача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[Состав работ и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ирпичи">
      <a:dk1>
        <a:srgbClr val="33221A"/>
      </a:dk1>
      <a:lt1>
        <a:srgbClr val="FFFAF5"/>
      </a:lt1>
      <a:dk2>
        <a:srgbClr val="7A6355"/>
      </a:dk2>
      <a:lt2>
        <a:srgbClr val="F8EADF"/>
      </a:lt2>
      <a:accent1>
        <a:srgbClr val="B5532C"/>
      </a:accent1>
      <a:accent2>
        <a:srgbClr val="DC8F5F"/>
      </a:accent2>
      <a:accent3>
        <a:srgbClr val="EED9C9"/>
      </a:accent3>
      <a:accent4>
        <a:srgbClr val="3E6259"/>
      </a:accent4>
      <a:accent5>
        <a:srgbClr val="DC8F5F"/>
      </a:accent5>
      <a:accent6>
        <a:srgbClr val="B5532C"/>
      </a:accent6>
      <a:hlink>
        <a:srgbClr val="B5532C"/>
      </a:hlink>
      <a:folHlink>
        <a:srgbClr val="7A635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строительство.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