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[Вариант 1]</c:v>
                </c:pt>
                <c:pt idx="1">
                  <c:v>[Вариант 2]</c:v>
                </c:pt>
                <c:pt idx="2">
                  <c:v>[Вариант 3]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</c:v>
                </c:pt>
                <c:pt idx="1">
                  <c:v>55</c:v>
                </c:pt>
                <c:pt idx="2">
                  <c:v>48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5905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5905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858000" y="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34300" y="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10600" y="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239500" y="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296150" y="381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172450" y="381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0" y="762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34300" y="762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486900" y="762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363200" y="762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1239500" y="762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72450" y="1143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925050" y="1143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58000" y="152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734300" y="152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610600" y="1524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486900" y="152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363200" y="152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1239500" y="152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296150" y="190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72450" y="190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048750" y="190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925050" y="190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801350" y="1905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858000" y="2286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734300" y="2286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610600" y="2286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486900" y="2286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0363200" y="2286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172450" y="2667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925050" y="2667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734300" y="3048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610600" y="3048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486900" y="3048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0363200" y="3048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1239500" y="3048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296150" y="3429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048750" y="3429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925050" y="3429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801350" y="3429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858000" y="3810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734300" y="3810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610600" y="3810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9486900" y="3810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1239500" y="3810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7296150" y="4191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9925050" y="4191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801350" y="4191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6858000" y="4572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7734300" y="4572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486900" y="4572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0363200" y="4572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1239500" y="4572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296150" y="4953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801350" y="4953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6858000" y="5334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7734300" y="5334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8610600" y="533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1239500" y="5334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7296150" y="5715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8172450" y="5715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048750" y="571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25050" y="571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801350" y="5715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6858000" y="6096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610600" y="6096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486900" y="6096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7296150" y="6477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172450" y="6477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048750" y="6477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9925050" y="6477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801350" y="6477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5905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5905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0" y="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34300" y="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10600" y="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239500" y="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296150" y="381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172450" y="381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0" y="762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34300" y="762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486900" y="762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363200" y="762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1239500" y="762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72450" y="1143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925050" y="1143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58000" y="152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734300" y="152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610600" y="1524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486900" y="152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363200" y="152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1239500" y="152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296150" y="190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72450" y="190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048750" y="190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925050" y="190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801350" y="1905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858000" y="2286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734300" y="2286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610600" y="2286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486900" y="2286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0363200" y="2286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172450" y="2667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925050" y="2667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734300" y="3048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610600" y="3048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486900" y="3048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0363200" y="3048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1239500" y="3048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296150" y="3429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048750" y="3429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925050" y="3429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801350" y="3429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858000" y="3810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734300" y="3810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610600" y="3810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9486900" y="3810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1239500" y="3810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7296150" y="4191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9925050" y="4191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801350" y="4191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6858000" y="4572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7734300" y="4572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486900" y="4572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0363200" y="4572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1239500" y="4572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296150" y="4953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801350" y="4953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6858000" y="5334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7734300" y="5334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8610600" y="533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1239500" y="5334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7296150" y="5715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8172450" y="5715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048750" y="571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25050" y="571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801350" y="5715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6858000" y="6096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610600" y="6096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486900" y="6096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7296150" y="6477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172450" y="6477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048750" y="6477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9925050" y="6477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801350" y="6477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5905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95662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725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67788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[Расчёт конструкций, нормативы СП, сметный расчёт; программы]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66850"/>
            <a:ext cx="5362575" cy="3619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[Сравнение вариантов по стоимости]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[Какой вариант дешевле]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учтено в смете]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[Лист проекта: лист 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[Стоимость вариантов, млн руб.]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[Технико-экономические показатели объекта]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800225"/>
          <a:ext cx="10972800" cy="2952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Единица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Значение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Площадь застройки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м²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Строительный объём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м³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Сметная стоимость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тыс. руб.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Срок строительства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мес.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[Конструктивное решение]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лист чертежа: план, разрез или узел]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[Какая конструкция выбрана]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[Почему она лучше варианта]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[Какой расчёт выполнен]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Подготовка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[Состав работ и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Основной период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[Состав работ и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Отделка и сдача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[Состав работ и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Кирпичи серые">
      <a:dk1>
        <a:srgbClr val="1C1F24"/>
      </a:dk1>
      <a:lt1>
        <a:srgbClr val="FFFFFF"/>
      </a:lt1>
      <a:dk2>
        <a:srgbClr val="5F666F"/>
      </a:dk2>
      <a:lt2>
        <a:srgbClr val="EEF0F2"/>
      </a:lt2>
      <a:accent1>
        <a:srgbClr val="2D3540"/>
      </a:accent1>
      <a:accent2>
        <a:srgbClr val="7A8694"/>
      </a:accent2>
      <a:accent3>
        <a:srgbClr val="D8DCE1"/>
      </a:accent3>
      <a:accent4>
        <a:srgbClr val="E2583E"/>
      </a:accent4>
      <a:accent5>
        <a:srgbClr val="7A8694"/>
      </a:accent5>
      <a:accent6>
        <a:srgbClr val="2D3540"/>
      </a:accent6>
      <a:hlink>
        <a:srgbClr val="2D3540"/>
      </a:hlink>
      <a:folHlink>
        <a:srgbClr val="5F666F"/>
      </a:folHlink>
    </a:clrScheme>
    <a:fontScheme name="Scribo">
      <a:maj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строительство.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