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</c:ser>
        <c:dLbls>
          <c:txPr>
            <a:bodyPr/>
            <a:lstStyle/>
            <a:p>
              <a:pPr>
                <a:defRPr sz="14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Подсказка, что сказать на слайде, лежит здесь, в заметках. Лишний слайд удалите, номера пересчитаются сами. Сверьте порядок с методичкой вуза.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Поздоровайтесь, назовите тему и руководителя. Затем одна цифра и вопрос, на который отвечает работа. Историю вопроса здесь не рассказывайте.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цель. Задачи не зачитывайте подряд, скажите, что они решались по главам. Слова должны совпасть с введением: комиссия сверяет.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20 секунд. Объект и предмет прочитайте, методы назовите одной фразой.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В первой главе мною рассмотрено... Что взяли и зачем, без пересказа теории. Называйте только авторов из списка литературы.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Во второй главе мною... Сначала вывод, потом график. Подпишите номер рисунка: комиссия ищет его в работе. График настоящий, данные меняются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Не читайте таблицу строками, назовите одно главное. Перед защитой пересчитайте значения по цифрам из работы.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Подведите к главной проблеме: на неё отвечает следующий слайд.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 третьей главе мною предложено... Это главный слайд защиты: покажите связь мер с найденными проблемами.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Назовите расчёт, а не обещание. Каждая цифра должна быть в работе.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выводы и скажите, что цель достигнута. Поблагодарите комиссию и руководителя.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9250" y="1619250"/>
            <a:ext cx="89535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19250" y="4034790"/>
            <a:ext cx="89535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ctr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66700" y="266700"/>
            <a:ext cx="11658600" cy="63246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00050" y="400050"/>
            <a:ext cx="11391900" cy="60579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1619250"/>
            <a:ext cx="89535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19250" y="4034790"/>
            <a:ext cx="89535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ctr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266700" y="266700"/>
            <a:ext cx="11658600" cy="63246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00050" y="400050"/>
            <a:ext cx="11391900" cy="60579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42900"/>
            <a:ext cx="10477500" cy="80010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219200"/>
            <a:ext cx="1047750" cy="571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работы дословно, как в приказе]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Выпускная квалификационная работа. [Направление, вуз,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Научный руководитель]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19250" y="1543050"/>
            <a:ext cx="8953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ЗАЩИТА ВЫПУСКНОЙ РАБОТЫ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[Актуальность одной фразой: что происходит и почему это проблема]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Вопрос. [На какой вопрос отвечает работа]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609725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133725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значит главная цифра. Берите её из первой главы и указывайте источник]</a:t>
            </a:r>
          </a:p>
        </p:txBody>
      </p:sp>
      <p:sp>
        <p:nvSpPr>
          <p:cNvPr id="7" name="Rectangle 6"/>
          <p:cNvSpPr/>
          <p:nvPr/>
        </p:nvSpPr>
        <p:spPr>
          <a:xfrm>
            <a:off x="5809488" y="1609725"/>
            <a:ext cx="5772912" cy="1647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8" name="Rectangle 7"/>
          <p:cNvSpPr/>
          <p:nvPr/>
        </p:nvSpPr>
        <p:spPr>
          <a:xfrm>
            <a:off x="5809488" y="1609725"/>
            <a:ext cx="76200" cy="16478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809488" y="3390900"/>
            <a:ext cx="5772912" cy="1647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09488" y="3390900"/>
            <a:ext cx="76200" cy="16478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работы и задачи, которые к ней ведут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[Цель дословно из введения, одно предложение]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609725"/>
            <a:ext cx="2614612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1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 из введения: изучить, уточнить]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1609725"/>
            <a:ext cx="762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3395662" y="1609725"/>
            <a:ext cx="2614612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проанализировать, оценить]</a:t>
            </a:r>
          </a:p>
        </p:txBody>
      </p:sp>
      <p:sp>
        <p:nvSpPr>
          <p:cNvPr id="8" name="Rectangle 7"/>
          <p:cNvSpPr/>
          <p:nvPr/>
        </p:nvSpPr>
        <p:spPr>
          <a:xfrm>
            <a:off x="3395662" y="1609725"/>
            <a:ext cx="762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181725" y="1609725"/>
            <a:ext cx="2614612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выявить, определить]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81725" y="1609725"/>
            <a:ext cx="762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967788" y="1609725"/>
            <a:ext cx="2614612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4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3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разработать, предложить]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967788" y="1609725"/>
            <a:ext cx="762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изучалось и какими методами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Методы. [Анализ документов, статистика, опрос; организация и период данных]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514475"/>
            <a:ext cx="5362575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Объект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[Объект дословно из введения]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1514475"/>
            <a:ext cx="76200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219825" y="1514475"/>
            <a:ext cx="5362575" cy="3619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Предмет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[Предмет дословно из введения]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9825" y="1514475"/>
            <a:ext cx="76200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1. [Главный теоретический вывод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[Какое определение или подход вы приняли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143125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Автор, год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Подход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взято в работу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[Что показал анализ, утверждением, а не названием раздела]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[Какой вывод важен для рекомендаций]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43050"/>
            <a:ext cx="3238500" cy="35623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[О чём говорит график: рост, спад, разрыв]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[Главная причина, которую вы нашли]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[Рисунок в работе: рис. N]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6700" y="144780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[Название показателя, единица измерения]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076700" y="1924050"/>
          <a:ext cx="7505700" cy="32766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[Какие показатели изменились сильнее всего]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[Что из таблицы важно: одна строка главная]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143125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2340864"/>
                <a:gridCol w="2340864"/>
                <a:gridCol w="2340864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Показатель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[Год 1]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[Год 2]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Изменение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[Показатель, единица]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[Показатель, единица]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[-00 %]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[Показатель, единица]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[Какие проблемы выявлены]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447800"/>
            <a:ext cx="5429250" cy="2247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Сильные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работает и что сохранить]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447800"/>
            <a:ext cx="76200" cy="2247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153150" y="1447800"/>
            <a:ext cx="5429250" cy="2247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Слабые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bg1"/>
                </a:solidFill>
              </a:rPr>
              <a:t>[Главная проблема из анализа]</a:t>
            </a:r>
          </a:p>
        </p:txBody>
      </p:sp>
      <p:sp>
        <p:nvSpPr>
          <p:cNvPr id="6" name="Rectangle 5"/>
          <p:cNvSpPr/>
          <p:nvPr/>
        </p:nvSpPr>
        <p:spPr>
          <a:xfrm>
            <a:off x="6153150" y="1447800"/>
            <a:ext cx="76200" cy="2247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09600" y="3810000"/>
            <a:ext cx="5429250" cy="2247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Возможности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можно использовать]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" y="3810000"/>
            <a:ext cx="76200" cy="2247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153150" y="3810000"/>
            <a:ext cx="5429250" cy="2247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Угрозы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[Чего опасаться]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53150" y="3810000"/>
            <a:ext cx="76200" cy="2247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[Что вы предлагаете, одним предложением]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[Какую проблему из анализа закрывает каждая мера]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Pentagon 4"/>
          <p:cNvSpPr/>
          <p:nvPr/>
        </p:nvSpPr>
        <p:spPr>
          <a:xfrm>
            <a:off x="609600" y="1447800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1]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3900" y="2419350"/>
            <a:ext cx="3422650" cy="2762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7" name="Chevron 6"/>
          <p:cNvSpPr/>
          <p:nvPr/>
        </p:nvSpPr>
        <p:spPr>
          <a:xfrm>
            <a:off x="4222750" y="14478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2]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37050" y="2419350"/>
            <a:ext cx="3422650" cy="2762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9" name="Chevron 8"/>
          <p:cNvSpPr/>
          <p:nvPr/>
        </p:nvSpPr>
        <p:spPr>
          <a:xfrm>
            <a:off x="7835900" y="14478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3]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0200" y="2419350"/>
            <a:ext cx="3422650" cy="2762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9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[Какой результат дадут рекомендации]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Расчёт. [Как получена цифра и какие затраты учтены]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609725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133725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[Главный эффект: что изменится и за какой срок]</a:t>
            </a:r>
          </a:p>
        </p:txBody>
      </p:sp>
      <p:sp>
        <p:nvSpPr>
          <p:cNvPr id="7" name="Rectangle 6"/>
          <p:cNvSpPr/>
          <p:nvPr/>
        </p:nvSpPr>
        <p:spPr>
          <a:xfrm>
            <a:off x="5809488" y="1609725"/>
            <a:ext cx="5772912" cy="1647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8" name="Rectangle 7"/>
          <p:cNvSpPr/>
          <p:nvPr/>
        </p:nvSpPr>
        <p:spPr>
          <a:xfrm>
            <a:off x="5809488" y="1609725"/>
            <a:ext cx="76200" cy="16478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809488" y="3390900"/>
            <a:ext cx="5772912" cy="1647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09488" y="3390900"/>
            <a:ext cx="76200" cy="16478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10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Значимость. [Кто и как может применить результаты]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20669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18954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первой главе: что установлено]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30575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28860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второй главе: что показал анализ]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40481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2550" y="38766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третьей главе: что предложено и какой эффект]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11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Строгий бордовый">
      <a:dk1>
        <a:srgbClr val="2A1418"/>
      </a:dk1>
      <a:lt1>
        <a:srgbClr val="FFFFFF"/>
      </a:lt1>
      <a:dk2>
        <a:srgbClr val="74585D"/>
      </a:dk2>
      <a:lt2>
        <a:srgbClr val="F7ECEE"/>
      </a:lt2>
      <a:accent1>
        <a:srgbClr val="8C1C33"/>
      </a:accent1>
      <a:accent2>
        <a:srgbClr val="C25468"/>
      </a:accent2>
      <a:accent3>
        <a:srgbClr val="EBD3D8"/>
      </a:accent3>
      <a:accent4>
        <a:srgbClr val="C9A227"/>
      </a:accent4>
      <a:accent5>
        <a:srgbClr val="C25468"/>
      </a:accent5>
      <a:accent6>
        <a:srgbClr val="8C1C33"/>
      </a:accent6>
      <a:hlink>
        <a:srgbClr val="8C1C33"/>
      </a:hlink>
      <a:folHlink>
        <a:srgbClr val="74585D"/>
      </a:folHlink>
    </a:clrScheme>
    <a:fontScheme name="Scribo">
      <a:majorFont>
        <a:latin typeface="Times New Roman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диплома.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