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Подсказка, что сказать на слайде, лежит здесь, в заметках. Лишний слайд удалите, номера пересчитаются сами. Сверьте порядок с методичкой вуза.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Поздоровайтесь, назовите тему и руководителя. Затем одна цифра и вопрос, на который отвечает работа. Историю вопроса здесь не рассказывайте.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цель. Задачи не зачитывайте подряд, скажите, что они решались по главам. Слова должны совпасть с введением: комиссия сверяет.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Объект и предмет прочитайте, методы назовите одной фразой.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около минуты. В первой главе мною рассмотрено... Что взяли и зачем, без пересказа теории. Называйте только авторов из списка литературы.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Во второй главе мною... Сначала вывод, потом график. Подпишите номер рисунка: комиссия ищет его в работе.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Не читайте таблицу строками, назовите одно главное. Перед защитой пересчитайте значения по цифрам из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Подведите к главной проблеме: на неё отвечает следующий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 третьей главе мною предложено... Это главный слайд защиты: покажите связь мер с найденными проблемами.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Назовите расчёт, а не обещание. Каждая цифра должна быть в работе.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выводы и скажите, что цель достигнута. Поблагодарите комиссию и руководителя.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6286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30040"/>
            <a:ext cx="6286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6286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130040"/>
            <a:ext cx="6286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Oval 3"/>
          <p:cNvSpPr/>
          <p:nvPr/>
        </p:nvSpPr>
        <p:spPr>
          <a:xfrm>
            <a:off x="72390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390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390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2390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2390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2390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2390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2390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2390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2390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2390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2390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2390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2390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2390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390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2390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2390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2390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2390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2390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2390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2390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4866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4866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4866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4866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4866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74866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74866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4866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74866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4866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74866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4866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866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74866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74866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74866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74866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74866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74866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74866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74866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74866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74866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77343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77343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77343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77343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77343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77343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77343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77343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7343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77343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77343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77343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77343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77343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77343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77343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77343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77343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77343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77343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77343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77343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77343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79819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79819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79819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79819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79819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79819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79819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79819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79819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79819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79819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79819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79819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79819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79819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79819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79819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79819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79819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79819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79819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79819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79819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82296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82296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82296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82296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82296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82296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82296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82296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82296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82296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82296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82296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82296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82296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82296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82296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82296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82296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82296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82296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82296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82296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82296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84772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84772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84772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84772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84772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84772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84772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84772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84772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84772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84772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84772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84772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84772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84772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84772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84772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84772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84772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84772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84772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84772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84772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87249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87249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87249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87249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87249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87249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87249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87249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87249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87249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87249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87249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87249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87249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87249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87249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87249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87249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87249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87249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87249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87249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87249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89725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89725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89725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89725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89725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89725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89725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2" name="Oval 171"/>
          <p:cNvSpPr/>
          <p:nvPr/>
        </p:nvSpPr>
        <p:spPr>
          <a:xfrm>
            <a:off x="89725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3" name="Oval 172"/>
          <p:cNvSpPr/>
          <p:nvPr/>
        </p:nvSpPr>
        <p:spPr>
          <a:xfrm>
            <a:off x="89725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89725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5" name="Oval 174"/>
          <p:cNvSpPr/>
          <p:nvPr/>
        </p:nvSpPr>
        <p:spPr>
          <a:xfrm>
            <a:off x="89725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6" name="Oval 175"/>
          <p:cNvSpPr/>
          <p:nvPr/>
        </p:nvSpPr>
        <p:spPr>
          <a:xfrm>
            <a:off x="89725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89725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8" name="Oval 177"/>
          <p:cNvSpPr/>
          <p:nvPr/>
        </p:nvSpPr>
        <p:spPr>
          <a:xfrm>
            <a:off x="89725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9" name="Oval 178"/>
          <p:cNvSpPr/>
          <p:nvPr/>
        </p:nvSpPr>
        <p:spPr>
          <a:xfrm>
            <a:off x="89725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89725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89725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2" name="Oval 181"/>
          <p:cNvSpPr/>
          <p:nvPr/>
        </p:nvSpPr>
        <p:spPr>
          <a:xfrm>
            <a:off x="89725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3" name="Oval 182"/>
          <p:cNvSpPr/>
          <p:nvPr/>
        </p:nvSpPr>
        <p:spPr>
          <a:xfrm>
            <a:off x="89725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89725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5" name="Oval 184"/>
          <p:cNvSpPr/>
          <p:nvPr/>
        </p:nvSpPr>
        <p:spPr>
          <a:xfrm>
            <a:off x="89725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6" name="Oval 185"/>
          <p:cNvSpPr/>
          <p:nvPr/>
        </p:nvSpPr>
        <p:spPr>
          <a:xfrm>
            <a:off x="89725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7" name="Oval 186"/>
          <p:cNvSpPr/>
          <p:nvPr/>
        </p:nvSpPr>
        <p:spPr>
          <a:xfrm>
            <a:off x="89725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8" name="Oval 187"/>
          <p:cNvSpPr/>
          <p:nvPr/>
        </p:nvSpPr>
        <p:spPr>
          <a:xfrm>
            <a:off x="92202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9" name="Oval 188"/>
          <p:cNvSpPr/>
          <p:nvPr/>
        </p:nvSpPr>
        <p:spPr>
          <a:xfrm>
            <a:off x="92202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0" name="Oval 189"/>
          <p:cNvSpPr/>
          <p:nvPr/>
        </p:nvSpPr>
        <p:spPr>
          <a:xfrm>
            <a:off x="92202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1" name="Oval 190"/>
          <p:cNvSpPr/>
          <p:nvPr/>
        </p:nvSpPr>
        <p:spPr>
          <a:xfrm>
            <a:off x="92202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2" name="Oval 191"/>
          <p:cNvSpPr/>
          <p:nvPr/>
        </p:nvSpPr>
        <p:spPr>
          <a:xfrm>
            <a:off x="92202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3" name="Oval 192"/>
          <p:cNvSpPr/>
          <p:nvPr/>
        </p:nvSpPr>
        <p:spPr>
          <a:xfrm>
            <a:off x="92202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4" name="Oval 193"/>
          <p:cNvSpPr/>
          <p:nvPr/>
        </p:nvSpPr>
        <p:spPr>
          <a:xfrm>
            <a:off x="92202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92202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6" name="Oval 195"/>
          <p:cNvSpPr/>
          <p:nvPr/>
        </p:nvSpPr>
        <p:spPr>
          <a:xfrm>
            <a:off x="92202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7" name="Oval 196"/>
          <p:cNvSpPr/>
          <p:nvPr/>
        </p:nvSpPr>
        <p:spPr>
          <a:xfrm>
            <a:off x="92202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92202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9" name="Oval 198"/>
          <p:cNvSpPr/>
          <p:nvPr/>
        </p:nvSpPr>
        <p:spPr>
          <a:xfrm>
            <a:off x="92202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0" name="Oval 199"/>
          <p:cNvSpPr/>
          <p:nvPr/>
        </p:nvSpPr>
        <p:spPr>
          <a:xfrm>
            <a:off x="92202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1" name="Oval 200"/>
          <p:cNvSpPr/>
          <p:nvPr/>
        </p:nvSpPr>
        <p:spPr>
          <a:xfrm>
            <a:off x="92202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2" name="Oval 201"/>
          <p:cNvSpPr/>
          <p:nvPr/>
        </p:nvSpPr>
        <p:spPr>
          <a:xfrm>
            <a:off x="92202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3" name="Oval 202"/>
          <p:cNvSpPr/>
          <p:nvPr/>
        </p:nvSpPr>
        <p:spPr>
          <a:xfrm>
            <a:off x="92202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4" name="Oval 203"/>
          <p:cNvSpPr/>
          <p:nvPr/>
        </p:nvSpPr>
        <p:spPr>
          <a:xfrm>
            <a:off x="92202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5" name="Oval 204"/>
          <p:cNvSpPr/>
          <p:nvPr/>
        </p:nvSpPr>
        <p:spPr>
          <a:xfrm>
            <a:off x="92202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6" name="Oval 205"/>
          <p:cNvSpPr/>
          <p:nvPr/>
        </p:nvSpPr>
        <p:spPr>
          <a:xfrm>
            <a:off x="92202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7" name="Oval 206"/>
          <p:cNvSpPr/>
          <p:nvPr/>
        </p:nvSpPr>
        <p:spPr>
          <a:xfrm>
            <a:off x="92202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8" name="Oval 207"/>
          <p:cNvSpPr/>
          <p:nvPr/>
        </p:nvSpPr>
        <p:spPr>
          <a:xfrm>
            <a:off x="92202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9" name="Oval 208"/>
          <p:cNvSpPr/>
          <p:nvPr/>
        </p:nvSpPr>
        <p:spPr>
          <a:xfrm>
            <a:off x="92202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0" name="Oval 209"/>
          <p:cNvSpPr/>
          <p:nvPr/>
        </p:nvSpPr>
        <p:spPr>
          <a:xfrm>
            <a:off x="92202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1" name="Oval 210"/>
          <p:cNvSpPr/>
          <p:nvPr/>
        </p:nvSpPr>
        <p:spPr>
          <a:xfrm>
            <a:off x="94678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2" name="Oval 211"/>
          <p:cNvSpPr/>
          <p:nvPr/>
        </p:nvSpPr>
        <p:spPr>
          <a:xfrm>
            <a:off x="94678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3" name="Oval 212"/>
          <p:cNvSpPr/>
          <p:nvPr/>
        </p:nvSpPr>
        <p:spPr>
          <a:xfrm>
            <a:off x="94678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4" name="Oval 213"/>
          <p:cNvSpPr/>
          <p:nvPr/>
        </p:nvSpPr>
        <p:spPr>
          <a:xfrm>
            <a:off x="94678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5" name="Oval 214"/>
          <p:cNvSpPr/>
          <p:nvPr/>
        </p:nvSpPr>
        <p:spPr>
          <a:xfrm>
            <a:off x="94678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6" name="Oval 215"/>
          <p:cNvSpPr/>
          <p:nvPr/>
        </p:nvSpPr>
        <p:spPr>
          <a:xfrm>
            <a:off x="94678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7" name="Oval 216"/>
          <p:cNvSpPr/>
          <p:nvPr/>
        </p:nvSpPr>
        <p:spPr>
          <a:xfrm>
            <a:off x="94678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8" name="Oval 217"/>
          <p:cNvSpPr/>
          <p:nvPr/>
        </p:nvSpPr>
        <p:spPr>
          <a:xfrm>
            <a:off x="94678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9" name="Oval 218"/>
          <p:cNvSpPr/>
          <p:nvPr/>
        </p:nvSpPr>
        <p:spPr>
          <a:xfrm>
            <a:off x="94678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0" name="Oval 219"/>
          <p:cNvSpPr/>
          <p:nvPr/>
        </p:nvSpPr>
        <p:spPr>
          <a:xfrm>
            <a:off x="94678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1" name="Oval 220"/>
          <p:cNvSpPr/>
          <p:nvPr/>
        </p:nvSpPr>
        <p:spPr>
          <a:xfrm>
            <a:off x="94678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2" name="Oval 221"/>
          <p:cNvSpPr/>
          <p:nvPr/>
        </p:nvSpPr>
        <p:spPr>
          <a:xfrm>
            <a:off x="94678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3" name="Oval 222"/>
          <p:cNvSpPr/>
          <p:nvPr/>
        </p:nvSpPr>
        <p:spPr>
          <a:xfrm>
            <a:off x="94678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4" name="Oval 223"/>
          <p:cNvSpPr/>
          <p:nvPr/>
        </p:nvSpPr>
        <p:spPr>
          <a:xfrm>
            <a:off x="94678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5" name="Oval 224"/>
          <p:cNvSpPr/>
          <p:nvPr/>
        </p:nvSpPr>
        <p:spPr>
          <a:xfrm>
            <a:off x="94678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6" name="Oval 225"/>
          <p:cNvSpPr/>
          <p:nvPr/>
        </p:nvSpPr>
        <p:spPr>
          <a:xfrm>
            <a:off x="94678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7" name="Oval 226"/>
          <p:cNvSpPr/>
          <p:nvPr/>
        </p:nvSpPr>
        <p:spPr>
          <a:xfrm>
            <a:off x="94678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8" name="Oval 227"/>
          <p:cNvSpPr/>
          <p:nvPr/>
        </p:nvSpPr>
        <p:spPr>
          <a:xfrm>
            <a:off x="94678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9" name="Oval 228"/>
          <p:cNvSpPr/>
          <p:nvPr/>
        </p:nvSpPr>
        <p:spPr>
          <a:xfrm>
            <a:off x="94678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0" name="Oval 229"/>
          <p:cNvSpPr/>
          <p:nvPr/>
        </p:nvSpPr>
        <p:spPr>
          <a:xfrm>
            <a:off x="94678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1" name="Oval 230"/>
          <p:cNvSpPr/>
          <p:nvPr/>
        </p:nvSpPr>
        <p:spPr>
          <a:xfrm>
            <a:off x="94678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2" name="Oval 231"/>
          <p:cNvSpPr/>
          <p:nvPr/>
        </p:nvSpPr>
        <p:spPr>
          <a:xfrm>
            <a:off x="94678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3" name="Oval 232"/>
          <p:cNvSpPr/>
          <p:nvPr/>
        </p:nvSpPr>
        <p:spPr>
          <a:xfrm>
            <a:off x="94678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4" name="Oval 233"/>
          <p:cNvSpPr/>
          <p:nvPr/>
        </p:nvSpPr>
        <p:spPr>
          <a:xfrm>
            <a:off x="97155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5" name="Oval 234"/>
          <p:cNvSpPr/>
          <p:nvPr/>
        </p:nvSpPr>
        <p:spPr>
          <a:xfrm>
            <a:off x="97155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6" name="Oval 235"/>
          <p:cNvSpPr/>
          <p:nvPr/>
        </p:nvSpPr>
        <p:spPr>
          <a:xfrm>
            <a:off x="97155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7" name="Oval 236"/>
          <p:cNvSpPr/>
          <p:nvPr/>
        </p:nvSpPr>
        <p:spPr>
          <a:xfrm>
            <a:off x="97155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8" name="Oval 237"/>
          <p:cNvSpPr/>
          <p:nvPr/>
        </p:nvSpPr>
        <p:spPr>
          <a:xfrm>
            <a:off x="97155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9" name="Oval 238"/>
          <p:cNvSpPr/>
          <p:nvPr/>
        </p:nvSpPr>
        <p:spPr>
          <a:xfrm>
            <a:off x="97155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0" name="Oval 239"/>
          <p:cNvSpPr/>
          <p:nvPr/>
        </p:nvSpPr>
        <p:spPr>
          <a:xfrm>
            <a:off x="97155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1" name="Oval 240"/>
          <p:cNvSpPr/>
          <p:nvPr/>
        </p:nvSpPr>
        <p:spPr>
          <a:xfrm>
            <a:off x="97155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2" name="Oval 241"/>
          <p:cNvSpPr/>
          <p:nvPr/>
        </p:nvSpPr>
        <p:spPr>
          <a:xfrm>
            <a:off x="97155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3" name="Oval 242"/>
          <p:cNvSpPr/>
          <p:nvPr/>
        </p:nvSpPr>
        <p:spPr>
          <a:xfrm>
            <a:off x="97155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4" name="Oval 243"/>
          <p:cNvSpPr/>
          <p:nvPr/>
        </p:nvSpPr>
        <p:spPr>
          <a:xfrm>
            <a:off x="97155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5" name="Oval 244"/>
          <p:cNvSpPr/>
          <p:nvPr/>
        </p:nvSpPr>
        <p:spPr>
          <a:xfrm>
            <a:off x="97155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6" name="Oval 245"/>
          <p:cNvSpPr/>
          <p:nvPr/>
        </p:nvSpPr>
        <p:spPr>
          <a:xfrm>
            <a:off x="97155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7" name="Oval 246"/>
          <p:cNvSpPr/>
          <p:nvPr/>
        </p:nvSpPr>
        <p:spPr>
          <a:xfrm>
            <a:off x="97155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8" name="Oval 247"/>
          <p:cNvSpPr/>
          <p:nvPr/>
        </p:nvSpPr>
        <p:spPr>
          <a:xfrm>
            <a:off x="97155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9" name="Oval 248"/>
          <p:cNvSpPr/>
          <p:nvPr/>
        </p:nvSpPr>
        <p:spPr>
          <a:xfrm>
            <a:off x="97155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0" name="Oval 249"/>
          <p:cNvSpPr/>
          <p:nvPr/>
        </p:nvSpPr>
        <p:spPr>
          <a:xfrm>
            <a:off x="97155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1" name="Oval 250"/>
          <p:cNvSpPr/>
          <p:nvPr/>
        </p:nvSpPr>
        <p:spPr>
          <a:xfrm>
            <a:off x="97155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2" name="Oval 251"/>
          <p:cNvSpPr/>
          <p:nvPr/>
        </p:nvSpPr>
        <p:spPr>
          <a:xfrm>
            <a:off x="97155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3" name="Oval 252"/>
          <p:cNvSpPr/>
          <p:nvPr/>
        </p:nvSpPr>
        <p:spPr>
          <a:xfrm>
            <a:off x="97155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4" name="Oval 253"/>
          <p:cNvSpPr/>
          <p:nvPr/>
        </p:nvSpPr>
        <p:spPr>
          <a:xfrm>
            <a:off x="97155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5" name="Oval 254"/>
          <p:cNvSpPr/>
          <p:nvPr/>
        </p:nvSpPr>
        <p:spPr>
          <a:xfrm>
            <a:off x="97155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6" name="Oval 255"/>
          <p:cNvSpPr/>
          <p:nvPr/>
        </p:nvSpPr>
        <p:spPr>
          <a:xfrm>
            <a:off x="97155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7" name="Oval 256"/>
          <p:cNvSpPr/>
          <p:nvPr/>
        </p:nvSpPr>
        <p:spPr>
          <a:xfrm>
            <a:off x="99631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8" name="Oval 257"/>
          <p:cNvSpPr/>
          <p:nvPr/>
        </p:nvSpPr>
        <p:spPr>
          <a:xfrm>
            <a:off x="99631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9" name="Oval 258"/>
          <p:cNvSpPr/>
          <p:nvPr/>
        </p:nvSpPr>
        <p:spPr>
          <a:xfrm>
            <a:off x="99631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0" name="Oval 259"/>
          <p:cNvSpPr/>
          <p:nvPr/>
        </p:nvSpPr>
        <p:spPr>
          <a:xfrm>
            <a:off x="99631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1" name="Oval 260"/>
          <p:cNvSpPr/>
          <p:nvPr/>
        </p:nvSpPr>
        <p:spPr>
          <a:xfrm>
            <a:off x="99631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2" name="Oval 261"/>
          <p:cNvSpPr/>
          <p:nvPr/>
        </p:nvSpPr>
        <p:spPr>
          <a:xfrm>
            <a:off x="99631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3" name="Oval 262"/>
          <p:cNvSpPr/>
          <p:nvPr/>
        </p:nvSpPr>
        <p:spPr>
          <a:xfrm>
            <a:off x="99631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4" name="Oval 263"/>
          <p:cNvSpPr/>
          <p:nvPr/>
        </p:nvSpPr>
        <p:spPr>
          <a:xfrm>
            <a:off x="99631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5" name="Oval 264"/>
          <p:cNvSpPr/>
          <p:nvPr/>
        </p:nvSpPr>
        <p:spPr>
          <a:xfrm>
            <a:off x="99631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6" name="Oval 265"/>
          <p:cNvSpPr/>
          <p:nvPr/>
        </p:nvSpPr>
        <p:spPr>
          <a:xfrm>
            <a:off x="99631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7" name="Oval 266"/>
          <p:cNvSpPr/>
          <p:nvPr/>
        </p:nvSpPr>
        <p:spPr>
          <a:xfrm>
            <a:off x="99631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8" name="Oval 267"/>
          <p:cNvSpPr/>
          <p:nvPr/>
        </p:nvSpPr>
        <p:spPr>
          <a:xfrm>
            <a:off x="99631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9" name="Oval 268"/>
          <p:cNvSpPr/>
          <p:nvPr/>
        </p:nvSpPr>
        <p:spPr>
          <a:xfrm>
            <a:off x="99631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0" name="Oval 269"/>
          <p:cNvSpPr/>
          <p:nvPr/>
        </p:nvSpPr>
        <p:spPr>
          <a:xfrm>
            <a:off x="99631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1" name="Oval 270"/>
          <p:cNvSpPr/>
          <p:nvPr/>
        </p:nvSpPr>
        <p:spPr>
          <a:xfrm>
            <a:off x="99631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2" name="Oval 271"/>
          <p:cNvSpPr/>
          <p:nvPr/>
        </p:nvSpPr>
        <p:spPr>
          <a:xfrm>
            <a:off x="99631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3" name="Oval 272"/>
          <p:cNvSpPr/>
          <p:nvPr/>
        </p:nvSpPr>
        <p:spPr>
          <a:xfrm>
            <a:off x="99631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4" name="Oval 273"/>
          <p:cNvSpPr/>
          <p:nvPr/>
        </p:nvSpPr>
        <p:spPr>
          <a:xfrm>
            <a:off x="99631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5" name="Oval 274"/>
          <p:cNvSpPr/>
          <p:nvPr/>
        </p:nvSpPr>
        <p:spPr>
          <a:xfrm>
            <a:off x="99631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6" name="Oval 275"/>
          <p:cNvSpPr/>
          <p:nvPr/>
        </p:nvSpPr>
        <p:spPr>
          <a:xfrm>
            <a:off x="99631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7" name="Oval 276"/>
          <p:cNvSpPr/>
          <p:nvPr/>
        </p:nvSpPr>
        <p:spPr>
          <a:xfrm>
            <a:off x="99631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8" name="Oval 277"/>
          <p:cNvSpPr/>
          <p:nvPr/>
        </p:nvSpPr>
        <p:spPr>
          <a:xfrm>
            <a:off x="99631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9" name="Oval 278"/>
          <p:cNvSpPr/>
          <p:nvPr/>
        </p:nvSpPr>
        <p:spPr>
          <a:xfrm>
            <a:off x="99631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0" name="Oval 279"/>
          <p:cNvSpPr/>
          <p:nvPr/>
        </p:nvSpPr>
        <p:spPr>
          <a:xfrm>
            <a:off x="102108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1" name="Oval 280"/>
          <p:cNvSpPr/>
          <p:nvPr/>
        </p:nvSpPr>
        <p:spPr>
          <a:xfrm>
            <a:off x="102108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2" name="Oval 281"/>
          <p:cNvSpPr/>
          <p:nvPr/>
        </p:nvSpPr>
        <p:spPr>
          <a:xfrm>
            <a:off x="102108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3" name="Oval 282"/>
          <p:cNvSpPr/>
          <p:nvPr/>
        </p:nvSpPr>
        <p:spPr>
          <a:xfrm>
            <a:off x="102108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4" name="Oval 283"/>
          <p:cNvSpPr/>
          <p:nvPr/>
        </p:nvSpPr>
        <p:spPr>
          <a:xfrm>
            <a:off x="102108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5" name="Oval 284"/>
          <p:cNvSpPr/>
          <p:nvPr/>
        </p:nvSpPr>
        <p:spPr>
          <a:xfrm>
            <a:off x="102108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6" name="Oval 285"/>
          <p:cNvSpPr/>
          <p:nvPr/>
        </p:nvSpPr>
        <p:spPr>
          <a:xfrm>
            <a:off x="102108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7" name="Oval 286"/>
          <p:cNvSpPr/>
          <p:nvPr/>
        </p:nvSpPr>
        <p:spPr>
          <a:xfrm>
            <a:off x="102108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8" name="Oval 287"/>
          <p:cNvSpPr/>
          <p:nvPr/>
        </p:nvSpPr>
        <p:spPr>
          <a:xfrm>
            <a:off x="102108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9" name="Oval 288"/>
          <p:cNvSpPr/>
          <p:nvPr/>
        </p:nvSpPr>
        <p:spPr>
          <a:xfrm>
            <a:off x="102108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0" name="Oval 289"/>
          <p:cNvSpPr/>
          <p:nvPr/>
        </p:nvSpPr>
        <p:spPr>
          <a:xfrm>
            <a:off x="102108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1" name="Oval 290"/>
          <p:cNvSpPr/>
          <p:nvPr/>
        </p:nvSpPr>
        <p:spPr>
          <a:xfrm>
            <a:off x="102108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2" name="Oval 291"/>
          <p:cNvSpPr/>
          <p:nvPr/>
        </p:nvSpPr>
        <p:spPr>
          <a:xfrm>
            <a:off x="102108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3" name="Oval 292"/>
          <p:cNvSpPr/>
          <p:nvPr/>
        </p:nvSpPr>
        <p:spPr>
          <a:xfrm>
            <a:off x="102108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4" name="Oval 293"/>
          <p:cNvSpPr/>
          <p:nvPr/>
        </p:nvSpPr>
        <p:spPr>
          <a:xfrm>
            <a:off x="102108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5" name="Oval 294"/>
          <p:cNvSpPr/>
          <p:nvPr/>
        </p:nvSpPr>
        <p:spPr>
          <a:xfrm>
            <a:off x="102108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6" name="Oval 295"/>
          <p:cNvSpPr/>
          <p:nvPr/>
        </p:nvSpPr>
        <p:spPr>
          <a:xfrm>
            <a:off x="102108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7" name="Oval 296"/>
          <p:cNvSpPr/>
          <p:nvPr/>
        </p:nvSpPr>
        <p:spPr>
          <a:xfrm>
            <a:off x="102108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8" name="Oval 297"/>
          <p:cNvSpPr/>
          <p:nvPr/>
        </p:nvSpPr>
        <p:spPr>
          <a:xfrm>
            <a:off x="102108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9" name="Oval 298"/>
          <p:cNvSpPr/>
          <p:nvPr/>
        </p:nvSpPr>
        <p:spPr>
          <a:xfrm>
            <a:off x="102108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0" name="Oval 299"/>
          <p:cNvSpPr/>
          <p:nvPr/>
        </p:nvSpPr>
        <p:spPr>
          <a:xfrm>
            <a:off x="102108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1" name="Oval 300"/>
          <p:cNvSpPr/>
          <p:nvPr/>
        </p:nvSpPr>
        <p:spPr>
          <a:xfrm>
            <a:off x="102108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2" name="Oval 301"/>
          <p:cNvSpPr/>
          <p:nvPr/>
        </p:nvSpPr>
        <p:spPr>
          <a:xfrm>
            <a:off x="102108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3" name="Oval 302"/>
          <p:cNvSpPr/>
          <p:nvPr/>
        </p:nvSpPr>
        <p:spPr>
          <a:xfrm>
            <a:off x="104584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4" name="Oval 303"/>
          <p:cNvSpPr/>
          <p:nvPr/>
        </p:nvSpPr>
        <p:spPr>
          <a:xfrm>
            <a:off x="104584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5" name="Oval 304"/>
          <p:cNvSpPr/>
          <p:nvPr/>
        </p:nvSpPr>
        <p:spPr>
          <a:xfrm>
            <a:off x="104584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6" name="Oval 305"/>
          <p:cNvSpPr/>
          <p:nvPr/>
        </p:nvSpPr>
        <p:spPr>
          <a:xfrm>
            <a:off x="104584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7" name="Oval 306"/>
          <p:cNvSpPr/>
          <p:nvPr/>
        </p:nvSpPr>
        <p:spPr>
          <a:xfrm>
            <a:off x="104584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8" name="Oval 307"/>
          <p:cNvSpPr/>
          <p:nvPr/>
        </p:nvSpPr>
        <p:spPr>
          <a:xfrm>
            <a:off x="104584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9" name="Oval 308"/>
          <p:cNvSpPr/>
          <p:nvPr/>
        </p:nvSpPr>
        <p:spPr>
          <a:xfrm>
            <a:off x="104584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0" name="Oval 309"/>
          <p:cNvSpPr/>
          <p:nvPr/>
        </p:nvSpPr>
        <p:spPr>
          <a:xfrm>
            <a:off x="104584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1" name="Oval 310"/>
          <p:cNvSpPr/>
          <p:nvPr/>
        </p:nvSpPr>
        <p:spPr>
          <a:xfrm>
            <a:off x="104584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2" name="Oval 311"/>
          <p:cNvSpPr/>
          <p:nvPr/>
        </p:nvSpPr>
        <p:spPr>
          <a:xfrm>
            <a:off x="104584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3" name="Oval 312"/>
          <p:cNvSpPr/>
          <p:nvPr/>
        </p:nvSpPr>
        <p:spPr>
          <a:xfrm>
            <a:off x="104584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4" name="Oval 313"/>
          <p:cNvSpPr/>
          <p:nvPr/>
        </p:nvSpPr>
        <p:spPr>
          <a:xfrm>
            <a:off x="104584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5" name="Oval 314"/>
          <p:cNvSpPr/>
          <p:nvPr/>
        </p:nvSpPr>
        <p:spPr>
          <a:xfrm>
            <a:off x="104584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6" name="Oval 315"/>
          <p:cNvSpPr/>
          <p:nvPr/>
        </p:nvSpPr>
        <p:spPr>
          <a:xfrm>
            <a:off x="104584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7" name="Oval 316"/>
          <p:cNvSpPr/>
          <p:nvPr/>
        </p:nvSpPr>
        <p:spPr>
          <a:xfrm>
            <a:off x="104584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8" name="Oval 317"/>
          <p:cNvSpPr/>
          <p:nvPr/>
        </p:nvSpPr>
        <p:spPr>
          <a:xfrm>
            <a:off x="104584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9" name="Oval 318"/>
          <p:cNvSpPr/>
          <p:nvPr/>
        </p:nvSpPr>
        <p:spPr>
          <a:xfrm>
            <a:off x="104584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0" name="Oval 319"/>
          <p:cNvSpPr/>
          <p:nvPr/>
        </p:nvSpPr>
        <p:spPr>
          <a:xfrm>
            <a:off x="104584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1" name="Oval 320"/>
          <p:cNvSpPr/>
          <p:nvPr/>
        </p:nvSpPr>
        <p:spPr>
          <a:xfrm>
            <a:off x="104584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2" name="Oval 321"/>
          <p:cNvSpPr/>
          <p:nvPr/>
        </p:nvSpPr>
        <p:spPr>
          <a:xfrm>
            <a:off x="104584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3" name="Oval 322"/>
          <p:cNvSpPr/>
          <p:nvPr/>
        </p:nvSpPr>
        <p:spPr>
          <a:xfrm>
            <a:off x="104584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4" name="Oval 323"/>
          <p:cNvSpPr/>
          <p:nvPr/>
        </p:nvSpPr>
        <p:spPr>
          <a:xfrm>
            <a:off x="104584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5" name="Oval 324"/>
          <p:cNvSpPr/>
          <p:nvPr/>
        </p:nvSpPr>
        <p:spPr>
          <a:xfrm>
            <a:off x="104584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6" name="Oval 325"/>
          <p:cNvSpPr/>
          <p:nvPr/>
        </p:nvSpPr>
        <p:spPr>
          <a:xfrm>
            <a:off x="107061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7" name="Oval 326"/>
          <p:cNvSpPr/>
          <p:nvPr/>
        </p:nvSpPr>
        <p:spPr>
          <a:xfrm>
            <a:off x="107061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8" name="Oval 327"/>
          <p:cNvSpPr/>
          <p:nvPr/>
        </p:nvSpPr>
        <p:spPr>
          <a:xfrm>
            <a:off x="107061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29" name="Oval 328"/>
          <p:cNvSpPr/>
          <p:nvPr/>
        </p:nvSpPr>
        <p:spPr>
          <a:xfrm>
            <a:off x="107061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0" name="Oval 329"/>
          <p:cNvSpPr/>
          <p:nvPr/>
        </p:nvSpPr>
        <p:spPr>
          <a:xfrm>
            <a:off x="107061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1" name="Oval 330"/>
          <p:cNvSpPr/>
          <p:nvPr/>
        </p:nvSpPr>
        <p:spPr>
          <a:xfrm>
            <a:off x="107061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2" name="Oval 331"/>
          <p:cNvSpPr/>
          <p:nvPr/>
        </p:nvSpPr>
        <p:spPr>
          <a:xfrm>
            <a:off x="107061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3" name="Oval 332"/>
          <p:cNvSpPr/>
          <p:nvPr/>
        </p:nvSpPr>
        <p:spPr>
          <a:xfrm>
            <a:off x="107061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4" name="Oval 333"/>
          <p:cNvSpPr/>
          <p:nvPr/>
        </p:nvSpPr>
        <p:spPr>
          <a:xfrm>
            <a:off x="107061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5" name="Oval 334"/>
          <p:cNvSpPr/>
          <p:nvPr/>
        </p:nvSpPr>
        <p:spPr>
          <a:xfrm>
            <a:off x="107061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6" name="Oval 335"/>
          <p:cNvSpPr/>
          <p:nvPr/>
        </p:nvSpPr>
        <p:spPr>
          <a:xfrm>
            <a:off x="107061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7" name="Oval 336"/>
          <p:cNvSpPr/>
          <p:nvPr/>
        </p:nvSpPr>
        <p:spPr>
          <a:xfrm>
            <a:off x="107061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8" name="Oval 337"/>
          <p:cNvSpPr/>
          <p:nvPr/>
        </p:nvSpPr>
        <p:spPr>
          <a:xfrm>
            <a:off x="107061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39" name="Oval 338"/>
          <p:cNvSpPr/>
          <p:nvPr/>
        </p:nvSpPr>
        <p:spPr>
          <a:xfrm>
            <a:off x="107061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0" name="Oval 339"/>
          <p:cNvSpPr/>
          <p:nvPr/>
        </p:nvSpPr>
        <p:spPr>
          <a:xfrm>
            <a:off x="107061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1" name="Oval 340"/>
          <p:cNvSpPr/>
          <p:nvPr/>
        </p:nvSpPr>
        <p:spPr>
          <a:xfrm>
            <a:off x="107061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2" name="Oval 341"/>
          <p:cNvSpPr/>
          <p:nvPr/>
        </p:nvSpPr>
        <p:spPr>
          <a:xfrm>
            <a:off x="107061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3" name="Oval 342"/>
          <p:cNvSpPr/>
          <p:nvPr/>
        </p:nvSpPr>
        <p:spPr>
          <a:xfrm>
            <a:off x="107061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4" name="Oval 343"/>
          <p:cNvSpPr/>
          <p:nvPr/>
        </p:nvSpPr>
        <p:spPr>
          <a:xfrm>
            <a:off x="107061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5" name="Oval 344"/>
          <p:cNvSpPr/>
          <p:nvPr/>
        </p:nvSpPr>
        <p:spPr>
          <a:xfrm>
            <a:off x="107061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6" name="Oval 345"/>
          <p:cNvSpPr/>
          <p:nvPr/>
        </p:nvSpPr>
        <p:spPr>
          <a:xfrm>
            <a:off x="107061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7" name="Oval 346"/>
          <p:cNvSpPr/>
          <p:nvPr/>
        </p:nvSpPr>
        <p:spPr>
          <a:xfrm>
            <a:off x="107061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8" name="Oval 347"/>
          <p:cNvSpPr/>
          <p:nvPr/>
        </p:nvSpPr>
        <p:spPr>
          <a:xfrm>
            <a:off x="107061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49" name="Oval 348"/>
          <p:cNvSpPr/>
          <p:nvPr/>
        </p:nvSpPr>
        <p:spPr>
          <a:xfrm>
            <a:off x="109537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0" name="Oval 349"/>
          <p:cNvSpPr/>
          <p:nvPr/>
        </p:nvSpPr>
        <p:spPr>
          <a:xfrm>
            <a:off x="109537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1" name="Oval 350"/>
          <p:cNvSpPr/>
          <p:nvPr/>
        </p:nvSpPr>
        <p:spPr>
          <a:xfrm>
            <a:off x="109537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2" name="Oval 351"/>
          <p:cNvSpPr/>
          <p:nvPr/>
        </p:nvSpPr>
        <p:spPr>
          <a:xfrm>
            <a:off x="109537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3" name="Oval 352"/>
          <p:cNvSpPr/>
          <p:nvPr/>
        </p:nvSpPr>
        <p:spPr>
          <a:xfrm>
            <a:off x="109537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4" name="Oval 353"/>
          <p:cNvSpPr/>
          <p:nvPr/>
        </p:nvSpPr>
        <p:spPr>
          <a:xfrm>
            <a:off x="109537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5" name="Oval 354"/>
          <p:cNvSpPr/>
          <p:nvPr/>
        </p:nvSpPr>
        <p:spPr>
          <a:xfrm>
            <a:off x="109537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6" name="Oval 355"/>
          <p:cNvSpPr/>
          <p:nvPr/>
        </p:nvSpPr>
        <p:spPr>
          <a:xfrm>
            <a:off x="109537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7" name="Oval 356"/>
          <p:cNvSpPr/>
          <p:nvPr/>
        </p:nvSpPr>
        <p:spPr>
          <a:xfrm>
            <a:off x="109537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8" name="Oval 357"/>
          <p:cNvSpPr/>
          <p:nvPr/>
        </p:nvSpPr>
        <p:spPr>
          <a:xfrm>
            <a:off x="109537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59" name="Oval 358"/>
          <p:cNvSpPr/>
          <p:nvPr/>
        </p:nvSpPr>
        <p:spPr>
          <a:xfrm>
            <a:off x="109537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0" name="Oval 359"/>
          <p:cNvSpPr/>
          <p:nvPr/>
        </p:nvSpPr>
        <p:spPr>
          <a:xfrm>
            <a:off x="109537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1" name="Oval 360"/>
          <p:cNvSpPr/>
          <p:nvPr/>
        </p:nvSpPr>
        <p:spPr>
          <a:xfrm>
            <a:off x="109537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2" name="Oval 361"/>
          <p:cNvSpPr/>
          <p:nvPr/>
        </p:nvSpPr>
        <p:spPr>
          <a:xfrm>
            <a:off x="109537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3" name="Oval 362"/>
          <p:cNvSpPr/>
          <p:nvPr/>
        </p:nvSpPr>
        <p:spPr>
          <a:xfrm>
            <a:off x="109537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4" name="Oval 363"/>
          <p:cNvSpPr/>
          <p:nvPr/>
        </p:nvSpPr>
        <p:spPr>
          <a:xfrm>
            <a:off x="109537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5" name="Oval 364"/>
          <p:cNvSpPr/>
          <p:nvPr/>
        </p:nvSpPr>
        <p:spPr>
          <a:xfrm>
            <a:off x="109537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6" name="Oval 365"/>
          <p:cNvSpPr/>
          <p:nvPr/>
        </p:nvSpPr>
        <p:spPr>
          <a:xfrm>
            <a:off x="109537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7" name="Oval 366"/>
          <p:cNvSpPr/>
          <p:nvPr/>
        </p:nvSpPr>
        <p:spPr>
          <a:xfrm>
            <a:off x="109537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8" name="Oval 367"/>
          <p:cNvSpPr/>
          <p:nvPr/>
        </p:nvSpPr>
        <p:spPr>
          <a:xfrm>
            <a:off x="109537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69" name="Oval 368"/>
          <p:cNvSpPr/>
          <p:nvPr/>
        </p:nvSpPr>
        <p:spPr>
          <a:xfrm>
            <a:off x="109537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0" name="Oval 369"/>
          <p:cNvSpPr/>
          <p:nvPr/>
        </p:nvSpPr>
        <p:spPr>
          <a:xfrm>
            <a:off x="109537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1" name="Oval 370"/>
          <p:cNvSpPr/>
          <p:nvPr/>
        </p:nvSpPr>
        <p:spPr>
          <a:xfrm>
            <a:off x="109537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2" name="Oval 371"/>
          <p:cNvSpPr/>
          <p:nvPr/>
        </p:nvSpPr>
        <p:spPr>
          <a:xfrm>
            <a:off x="1120140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3" name="Oval 372"/>
          <p:cNvSpPr/>
          <p:nvPr/>
        </p:nvSpPr>
        <p:spPr>
          <a:xfrm>
            <a:off x="1120140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4" name="Oval 373"/>
          <p:cNvSpPr/>
          <p:nvPr/>
        </p:nvSpPr>
        <p:spPr>
          <a:xfrm>
            <a:off x="1120140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5" name="Oval 374"/>
          <p:cNvSpPr/>
          <p:nvPr/>
        </p:nvSpPr>
        <p:spPr>
          <a:xfrm>
            <a:off x="1120140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6" name="Oval 375"/>
          <p:cNvSpPr/>
          <p:nvPr/>
        </p:nvSpPr>
        <p:spPr>
          <a:xfrm>
            <a:off x="1120140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7" name="Oval 376"/>
          <p:cNvSpPr/>
          <p:nvPr/>
        </p:nvSpPr>
        <p:spPr>
          <a:xfrm>
            <a:off x="1120140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8" name="Oval 377"/>
          <p:cNvSpPr/>
          <p:nvPr/>
        </p:nvSpPr>
        <p:spPr>
          <a:xfrm>
            <a:off x="1120140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79" name="Oval 378"/>
          <p:cNvSpPr/>
          <p:nvPr/>
        </p:nvSpPr>
        <p:spPr>
          <a:xfrm>
            <a:off x="1120140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0" name="Oval 379"/>
          <p:cNvSpPr/>
          <p:nvPr/>
        </p:nvSpPr>
        <p:spPr>
          <a:xfrm>
            <a:off x="1120140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1" name="Oval 380"/>
          <p:cNvSpPr/>
          <p:nvPr/>
        </p:nvSpPr>
        <p:spPr>
          <a:xfrm>
            <a:off x="1120140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2" name="Oval 381"/>
          <p:cNvSpPr/>
          <p:nvPr/>
        </p:nvSpPr>
        <p:spPr>
          <a:xfrm>
            <a:off x="1120140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3" name="Oval 382"/>
          <p:cNvSpPr/>
          <p:nvPr/>
        </p:nvSpPr>
        <p:spPr>
          <a:xfrm>
            <a:off x="1120140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4" name="Oval 383"/>
          <p:cNvSpPr/>
          <p:nvPr/>
        </p:nvSpPr>
        <p:spPr>
          <a:xfrm>
            <a:off x="1120140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5" name="Oval 384"/>
          <p:cNvSpPr/>
          <p:nvPr/>
        </p:nvSpPr>
        <p:spPr>
          <a:xfrm>
            <a:off x="1120140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6" name="Oval 385"/>
          <p:cNvSpPr/>
          <p:nvPr/>
        </p:nvSpPr>
        <p:spPr>
          <a:xfrm>
            <a:off x="1120140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7" name="Oval 386"/>
          <p:cNvSpPr/>
          <p:nvPr/>
        </p:nvSpPr>
        <p:spPr>
          <a:xfrm>
            <a:off x="1120140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8" name="Oval 387"/>
          <p:cNvSpPr/>
          <p:nvPr/>
        </p:nvSpPr>
        <p:spPr>
          <a:xfrm>
            <a:off x="1120140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89" name="Oval 388"/>
          <p:cNvSpPr/>
          <p:nvPr/>
        </p:nvSpPr>
        <p:spPr>
          <a:xfrm>
            <a:off x="1120140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0" name="Oval 389"/>
          <p:cNvSpPr/>
          <p:nvPr/>
        </p:nvSpPr>
        <p:spPr>
          <a:xfrm>
            <a:off x="1120140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1" name="Oval 390"/>
          <p:cNvSpPr/>
          <p:nvPr/>
        </p:nvSpPr>
        <p:spPr>
          <a:xfrm>
            <a:off x="1120140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2" name="Oval 391"/>
          <p:cNvSpPr/>
          <p:nvPr/>
        </p:nvSpPr>
        <p:spPr>
          <a:xfrm>
            <a:off x="1120140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3" name="Oval 392"/>
          <p:cNvSpPr/>
          <p:nvPr/>
        </p:nvSpPr>
        <p:spPr>
          <a:xfrm>
            <a:off x="1120140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4" name="Oval 393"/>
          <p:cNvSpPr/>
          <p:nvPr/>
        </p:nvSpPr>
        <p:spPr>
          <a:xfrm>
            <a:off x="1120140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5" name="Oval 394"/>
          <p:cNvSpPr/>
          <p:nvPr/>
        </p:nvSpPr>
        <p:spPr>
          <a:xfrm>
            <a:off x="11449050" y="571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6" name="Oval 395"/>
          <p:cNvSpPr/>
          <p:nvPr/>
        </p:nvSpPr>
        <p:spPr>
          <a:xfrm>
            <a:off x="11449050" y="819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7" name="Oval 396"/>
          <p:cNvSpPr/>
          <p:nvPr/>
        </p:nvSpPr>
        <p:spPr>
          <a:xfrm>
            <a:off x="11449050" y="1066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8" name="Oval 397"/>
          <p:cNvSpPr/>
          <p:nvPr/>
        </p:nvSpPr>
        <p:spPr>
          <a:xfrm>
            <a:off x="11449050" y="13144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99" name="Oval 398"/>
          <p:cNvSpPr/>
          <p:nvPr/>
        </p:nvSpPr>
        <p:spPr>
          <a:xfrm>
            <a:off x="11449050" y="15621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0" name="Oval 399"/>
          <p:cNvSpPr/>
          <p:nvPr/>
        </p:nvSpPr>
        <p:spPr>
          <a:xfrm>
            <a:off x="11449050" y="18097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1" name="Oval 400"/>
          <p:cNvSpPr/>
          <p:nvPr/>
        </p:nvSpPr>
        <p:spPr>
          <a:xfrm>
            <a:off x="11449050" y="20574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2" name="Oval 401"/>
          <p:cNvSpPr/>
          <p:nvPr/>
        </p:nvSpPr>
        <p:spPr>
          <a:xfrm>
            <a:off x="11449050" y="23050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3" name="Oval 402"/>
          <p:cNvSpPr/>
          <p:nvPr/>
        </p:nvSpPr>
        <p:spPr>
          <a:xfrm>
            <a:off x="11449050" y="25527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4" name="Oval 403"/>
          <p:cNvSpPr/>
          <p:nvPr/>
        </p:nvSpPr>
        <p:spPr>
          <a:xfrm>
            <a:off x="11449050" y="28003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5" name="Oval 404"/>
          <p:cNvSpPr/>
          <p:nvPr/>
        </p:nvSpPr>
        <p:spPr>
          <a:xfrm>
            <a:off x="11449050" y="30480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6" name="Oval 405"/>
          <p:cNvSpPr/>
          <p:nvPr/>
        </p:nvSpPr>
        <p:spPr>
          <a:xfrm>
            <a:off x="11449050" y="32956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7" name="Oval 406"/>
          <p:cNvSpPr/>
          <p:nvPr/>
        </p:nvSpPr>
        <p:spPr>
          <a:xfrm>
            <a:off x="11449050" y="35433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8" name="Oval 407"/>
          <p:cNvSpPr/>
          <p:nvPr/>
        </p:nvSpPr>
        <p:spPr>
          <a:xfrm>
            <a:off x="11449050" y="37909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09" name="Oval 408"/>
          <p:cNvSpPr/>
          <p:nvPr/>
        </p:nvSpPr>
        <p:spPr>
          <a:xfrm>
            <a:off x="11449050" y="40386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0" name="Oval 409"/>
          <p:cNvSpPr/>
          <p:nvPr/>
        </p:nvSpPr>
        <p:spPr>
          <a:xfrm>
            <a:off x="11449050" y="42862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1" name="Oval 410"/>
          <p:cNvSpPr/>
          <p:nvPr/>
        </p:nvSpPr>
        <p:spPr>
          <a:xfrm>
            <a:off x="11449050" y="45339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2" name="Oval 411"/>
          <p:cNvSpPr/>
          <p:nvPr/>
        </p:nvSpPr>
        <p:spPr>
          <a:xfrm>
            <a:off x="11449050" y="47815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3" name="Oval 412"/>
          <p:cNvSpPr/>
          <p:nvPr/>
        </p:nvSpPr>
        <p:spPr>
          <a:xfrm>
            <a:off x="11449050" y="50292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4" name="Oval 413"/>
          <p:cNvSpPr/>
          <p:nvPr/>
        </p:nvSpPr>
        <p:spPr>
          <a:xfrm>
            <a:off x="11449050" y="52768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5" name="Oval 414"/>
          <p:cNvSpPr/>
          <p:nvPr/>
        </p:nvSpPr>
        <p:spPr>
          <a:xfrm>
            <a:off x="11449050" y="55245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6" name="Oval 415"/>
          <p:cNvSpPr/>
          <p:nvPr/>
        </p:nvSpPr>
        <p:spPr>
          <a:xfrm>
            <a:off x="11449050" y="577215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17" name="Oval 416"/>
          <p:cNvSpPr/>
          <p:nvPr/>
        </p:nvSpPr>
        <p:spPr>
          <a:xfrm>
            <a:off x="11449050" y="601980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107632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7632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7632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7632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9728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9728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9728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9728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11823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11823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1823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1823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13919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3919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3919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3919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60145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1160145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1160145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160145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1811000" y="2095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1811000" y="4191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811000" y="62865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11811000" y="838200"/>
            <a:ext cx="57150" cy="57150"/>
          </a:xfrm>
          <a:prstGeom prst="ellipse">
            <a:avLst/>
          </a:prstGeom>
          <a:solidFill>
            <a:schemeClr val="accent1">
              <a:alpha val="55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работы дословно, как в приказе]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Выпускная квалификационная работа. [Направление, 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Научный руководитель]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6286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ВЫПУСКНОЙ РАБОТЫ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[Актуальность одной фразой: что происходит и почему это проблема]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значит главная цифра. Берите её из первой главы и указывайте источник]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60972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909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[Факт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[Источник и последствие]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работы и задачи, которые к ней ведут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введения, одно предложение]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609725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1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 из введения: изучить, уточнить]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95662" y="1609725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проанализировать, оценить]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725" y="1609725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2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выявить, определить]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967788" y="1609725"/>
            <a:ext cx="2614612" cy="34290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4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000" b="1" i="0">
                <a:solidFill>
                  <a:schemeClr val="tx1"/>
                </a:solidFill>
                <a:latin typeface="+mj-lt"/>
              </a:rPr>
              <a:t>Глава 3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[Задача дословно: разработать, предложить]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изучалось и какими методами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Методы. [Методики и авторы, выборка: сколько человек и какого возраста, статистика]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14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Объект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[Объект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514475"/>
            <a:ext cx="5362575" cy="36195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Предмет исследования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[Предмет дословно из введения]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1. [Главный теоретический вывод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[Какое определение или подход вы приняли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Автор, год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Что взято в работу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 из списка литературы]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[В чём 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используете]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[Что показало исследование]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вывод важен для рекомендаций]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543050"/>
            <a:ext cx="3238500" cy="3562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[Какие методики применены]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[Какая связь выявлена]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[Значимость: критерий и уровень]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[Показатель по группам, баллы]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924050"/>
          <a:ext cx="7505700" cy="32766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связи выявлены]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 таблицы важно: одна строка главная]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43840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2340864"/>
                <a:gridCol w="2340864"/>
                <a:gridCol w="2340864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Показатель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Связан с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Коэффициент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Значимость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[Шкала 1]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[Шкала 2]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[r = 0,00]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[p &lt; 0,05]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[Шкала 3]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[Шкала 4]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[r = 0,00]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[p &lt; 0,01]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2. [Какие проблемы выявлены]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447800"/>
            <a:ext cx="5429250" cy="22479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Сильные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работает и что сохранить]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53150" y="1447800"/>
            <a:ext cx="5429250" cy="2247900"/>
          </a:xfrm>
          <a:prstGeom prst="roundRect">
            <a:avLst>
              <a:gd name="adj" fmla="val 1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Слабые стороны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1"/>
                </a:solidFill>
              </a:rPr>
              <a:t>[Главная проблема из анализа]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3810000"/>
            <a:ext cx="5429250" cy="22479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Возможности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можно использовать]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53150" y="3810000"/>
            <a:ext cx="5429250" cy="2247900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Угрозы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[Чего опасаться]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[Что вы предлагаете, одним предложением]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[Какую проблему из анализа закрывает каждая мера]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Pentagon 4"/>
          <p:cNvSpPr/>
          <p:nvPr/>
        </p:nvSpPr>
        <p:spPr>
          <a:xfrm>
            <a:off x="609600" y="144780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[Мера 1]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7" name="Chevron 6"/>
          <p:cNvSpPr/>
          <p:nvPr/>
        </p:nvSpPr>
        <p:spPr>
          <a:xfrm>
            <a:off x="422275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[Мера 2]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33705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9" name="Chevron 8"/>
          <p:cNvSpPr/>
          <p:nvPr/>
        </p:nvSpPr>
        <p:spPr>
          <a:xfrm>
            <a:off x="7835900" y="144780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tx1"/>
                </a:solidFill>
                <a:latin typeface="+mj-lt"/>
              </a:rPr>
              <a:t>[Мера 3]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0200" y="2419350"/>
            <a:ext cx="3422650" cy="2762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делаем, кто отвечает, какой срок]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9</a:t>
            </a:fld>
          </a:p>
        </p:txBody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Глава 3. [Какой результат дадут рекомендации]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Расчёт. [Как получена цифра и какие затраты учтены]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609725"/>
            <a:ext cx="5047488" cy="142875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9600" b="1" i="0">
                <a:solidFill>
                  <a:schemeClr val="accent1"/>
                </a:solidFill>
                <a:latin typeface="+mj-lt"/>
              </a:rPr>
              <a:t>00 %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133725"/>
            <a:ext cx="4856988" cy="1905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[Главный эффект: что изменится и за какой срок]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809488" y="1609725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809488" y="3390900"/>
            <a:ext cx="5772912" cy="1647825"/>
          </a:xfrm>
          <a:prstGeom prst="roundRect">
            <a:avLst>
              <a:gd name="adj" fmla="val 1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[Показатель]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Было [00], станет [00]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10</a:t>
            </a:fld>
          </a:p>
        </p:txBody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Значимость. [Кто и как может применить результаты]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66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95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главе: что установлено]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57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86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главе: что показал анализ]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48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76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главе: что предложено и какой эффект]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11</a:t>
            </a:fld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Пастель сиреневая">
      <a:dk1>
        <a:srgbClr val="2F2A44"/>
      </a:dk1>
      <a:lt1>
        <a:srgbClr val="F9F6FE"/>
      </a:lt1>
      <a:dk2>
        <a:srgbClr val="6E688A"/>
      </a:dk2>
      <a:lt2>
        <a:srgbClr val="EEE8FB"/>
      </a:lt2>
      <a:accent1>
        <a:srgbClr val="A994E0"/>
      </a:accent1>
      <a:accent2>
        <a:srgbClr val="D3C7F2"/>
      </a:accent2>
      <a:accent3>
        <a:srgbClr val="E3DBF6"/>
      </a:accent3>
      <a:accent4>
        <a:srgbClr val="F3B7B7"/>
      </a:accent4>
      <a:accent5>
        <a:srgbClr val="D3C7F2"/>
      </a:accent5>
      <a:accent6>
        <a:srgbClr val="A994E0"/>
      </a:accent6>
      <a:hlink>
        <a:srgbClr val="A994E0"/>
      </a:hlink>
      <a:folHlink>
        <a:srgbClr val="6E688A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диплома: психология.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