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477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477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772400" y="762000"/>
            <a:ext cx="3505200" cy="704850"/>
          </a:xfrm>
          <a:custGeom>
            <a:avLst/>
            <a:gdLst/>
            <a:ahLst/>
            <a:cxnLst/>
            <a:rect l="l" t="t" r="r" b="b"/>
            <a:pathLst>
              <a:path w="3505200" h="704850">
                <a:moveTo>
                  <a:pt x="0" y="704850"/>
                </a:moveTo>
                <a:lnTo>
                  <a:pt x="1752600" y="0"/>
                </a:lnTo>
                <a:lnTo>
                  <a:pt x="3505200" y="704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0" y="1524000"/>
            <a:ext cx="3505200" cy="15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05750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31036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56321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81607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0" y="5924550"/>
            <a:ext cx="3505200" cy="171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477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477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7772400" y="762000"/>
            <a:ext cx="3505200" cy="704850"/>
          </a:xfrm>
          <a:custGeom>
            <a:avLst/>
            <a:gdLst/>
            <a:ahLst/>
            <a:cxnLst/>
            <a:rect l="l" t="t" r="r" b="b"/>
            <a:pathLst>
              <a:path w="3505200" h="704850">
                <a:moveTo>
                  <a:pt x="0" y="704850"/>
                </a:moveTo>
                <a:lnTo>
                  <a:pt x="1752600" y="0"/>
                </a:lnTo>
                <a:lnTo>
                  <a:pt x="3505200" y="704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0" y="1524000"/>
            <a:ext cx="3505200" cy="15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05750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31036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56321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81607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0" y="5924550"/>
            <a:ext cx="3505200" cy="171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90500" y="0"/>
            <a:ext cx="285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5865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972925" y="0"/>
            <a:ext cx="285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477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[Формально-юридический и сравнительно-правовой метод, анализ судебной практики]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14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514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показала судебная практика]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 суды решают такие споры]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[Где практика расходится]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дела изучены, сколько]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[Исход дел по изученной выборке,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нормы регулируют вопрос]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Норма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установлено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 чём 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 предлагается изменить норму]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Действующая редакция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[Текст нормы]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Предлагаемая редакция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 текст нормы]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[Чем это поможет]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[Изменение закона]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[Какая норма и как меняется]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[Разъяснение]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следует уточнить для судов]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[Практика]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изменить в работе органа]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[На чём основана оценка]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[Сколько споров или случаев затронет предложение. Если посчитать нельзя, замените слайд таблицей]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Для граждан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изменится]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Для судов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изменится]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66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57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48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олонны бордовые">
      <a:dk1>
        <a:srgbClr val="2A1418"/>
      </a:dk1>
      <a:lt1>
        <a:srgbClr val="FFFFFF"/>
      </a:lt1>
      <a:dk2>
        <a:srgbClr val="74585D"/>
      </a:dk2>
      <a:lt2>
        <a:srgbClr val="F7ECEE"/>
      </a:lt2>
      <a:accent1>
        <a:srgbClr val="8C1C33"/>
      </a:accent1>
      <a:accent2>
        <a:srgbClr val="C25468"/>
      </a:accent2>
      <a:accent3>
        <a:srgbClr val="EBD3D8"/>
      </a:accent3>
      <a:accent4>
        <a:srgbClr val="C9A227"/>
      </a:accent4>
      <a:accent5>
        <a:srgbClr val="C25468"/>
      </a:accent5>
      <a:accent6>
        <a:srgbClr val="8C1C33"/>
      </a:accent6>
      <a:hlink>
        <a:srgbClr val="8C1C33"/>
      </a:hlink>
      <a:folHlink>
        <a:srgbClr val="74585D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юриспруденция.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