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[До, контрольная]</c:v>
                </c:pt>
                <c:pt idx="1">
                  <c:v>[После, контрольная]</c:v>
                </c:pt>
                <c:pt idx="2">
                  <c:v>[До, эксперим.]</c:v>
                </c:pt>
                <c:pt idx="3">
                  <c:v>[После, эксперим.]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25</c:v>
                </c:pt>
                <c:pt idx="2">
                  <c:v>20</c:v>
                </c:pt>
                <c:pt idx="3">
                  <c:v>50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ardrop 2"/>
          <p:cNvSpPr/>
          <p:nvPr/>
        </p:nvSpPr>
        <p:spPr>
          <a:xfrm rot="8243446">
            <a:off x="11521111" y="228511"/>
            <a:ext cx="466561" cy="466561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ardrop 3"/>
          <p:cNvSpPr/>
          <p:nvPr/>
        </p:nvSpPr>
        <p:spPr>
          <a:xfrm rot="14916801">
            <a:off x="11223489" y="82786"/>
            <a:ext cx="665463" cy="665463"/>
          </a:xfrm>
          <a:prstGeom prst="teardrop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21125674">
            <a:off x="11379684" y="192613"/>
            <a:ext cx="514905" cy="514905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17686515">
            <a:off x="11168632" y="-114937"/>
            <a:ext cx="425827" cy="425827"/>
          </a:xfrm>
          <a:prstGeom prst="teardrop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[Теоретический анализ, наблюдение, педагогический эксперимент; школа, класс, число детей]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 изменился уровень у детей после занятий]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[Сколько детей в группах]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[Какая методика диагностики]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изменилось в экспериментальной группе]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[Высокий уровень, % детей]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[Результаты констатирующего и контрольного этапа]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Уровень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Констатирующий этап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Контрольный этап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Высокий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Средний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Низкий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Этапы опытно-экспериментальной работы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Констатирующий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[Диагностика, цель, методики]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Формирующий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делали на занятиях]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Контрольный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[Повторная диагностика]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[Занятие или приём]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делать и как часто]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[Занятие или приём]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делать и как часто]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[Рекомендации учителю]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применять]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астель зелёная">
      <a:dk1>
        <a:srgbClr val="2B3A2C"/>
      </a:dk1>
      <a:lt1>
        <a:srgbClr val="F7FBF5"/>
      </a:lt1>
      <a:dk2>
        <a:srgbClr val="6B7D6C"/>
      </a:dk2>
      <a:lt2>
        <a:srgbClr val="E8F3E4"/>
      </a:lt2>
      <a:accent1>
        <a:srgbClr val="8FBF88"/>
      </a:accent1>
      <a:accent2>
        <a:srgbClr val="C3DDB9"/>
      </a:accent2>
      <a:accent3>
        <a:srgbClr val="DCE9D6"/>
      </a:accent3>
      <a:accent4>
        <a:srgbClr val="F2C59A"/>
      </a:accent4>
      <a:accent5>
        <a:srgbClr val="C3DDB9"/>
      </a:accent5>
      <a:accent6>
        <a:srgbClr val="8FBF88"/>
      </a:accent6>
      <a:hlink>
        <a:srgbClr val="8FBF88"/>
      </a:hlink>
      <a:folHlink>
        <a:srgbClr val="6B7D6C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педагогика.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