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[До, контрольная]</c:v>
                </c:pt>
                <c:pt idx="1">
                  <c:v>[После, контрольная]</c:v>
                </c:pt>
                <c:pt idx="2">
                  <c:v>[До, эксперим.]</c:v>
                </c:pt>
                <c:pt idx="3">
                  <c:v>[После, эксперим.]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25</c:v>
                </c:pt>
                <c:pt idx="2">
                  <c:v>20</c:v>
                </c:pt>
                <c:pt idx="3">
                  <c:v>50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19250"/>
            <a:ext cx="95250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34790"/>
            <a:ext cx="95250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cxnSp>
        <p:nvCxnSpPr>
          <p:cNvPr id="4" name="Connector 3"/>
          <p:cNvCxnSpPr/>
          <p:nvPr/>
        </p:nvCxnSpPr>
        <p:spPr>
          <a:xfrm>
            <a:off x="0" y="342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0" y="685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0" y="1028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0" y="1714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0" y="2057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0" y="2400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0" y="2743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0" y="3086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0" y="3771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5" name="Connector 14"/>
          <p:cNvCxnSpPr/>
          <p:nvPr/>
        </p:nvCxnSpPr>
        <p:spPr>
          <a:xfrm>
            <a:off x="0" y="4114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0" y="4457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0" y="4800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0" y="5143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0" y="5486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0" name="Connector 19"/>
          <p:cNvCxnSpPr/>
          <p:nvPr/>
        </p:nvCxnSpPr>
        <p:spPr>
          <a:xfrm>
            <a:off x="0" y="5829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0" y="6172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0" y="6515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3" name="Connector 22"/>
          <p:cNvCxnSpPr/>
          <p:nvPr/>
        </p:nvCxnSpPr>
        <p:spPr>
          <a:xfrm>
            <a:off x="342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4" name="Connector 23"/>
          <p:cNvCxnSpPr/>
          <p:nvPr/>
        </p:nvCxnSpPr>
        <p:spPr>
          <a:xfrm>
            <a:off x="685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5" name="Connector 24"/>
          <p:cNvCxnSpPr/>
          <p:nvPr/>
        </p:nvCxnSpPr>
        <p:spPr>
          <a:xfrm>
            <a:off x="1028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1371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1714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8" name="Connector 27"/>
          <p:cNvCxnSpPr/>
          <p:nvPr/>
        </p:nvCxnSpPr>
        <p:spPr>
          <a:xfrm>
            <a:off x="2057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9" name="Connector 28"/>
          <p:cNvCxnSpPr/>
          <p:nvPr/>
        </p:nvCxnSpPr>
        <p:spPr>
          <a:xfrm>
            <a:off x="2400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0" name="Connector 29"/>
          <p:cNvCxnSpPr/>
          <p:nvPr/>
        </p:nvCxnSpPr>
        <p:spPr>
          <a:xfrm>
            <a:off x="2743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3086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3429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3" name="Connector 32"/>
          <p:cNvCxnSpPr/>
          <p:nvPr/>
        </p:nvCxnSpPr>
        <p:spPr>
          <a:xfrm>
            <a:off x="3771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4" name="Connector 33"/>
          <p:cNvCxnSpPr/>
          <p:nvPr/>
        </p:nvCxnSpPr>
        <p:spPr>
          <a:xfrm>
            <a:off x="4114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5" name="Connector 34"/>
          <p:cNvCxnSpPr/>
          <p:nvPr/>
        </p:nvCxnSpPr>
        <p:spPr>
          <a:xfrm>
            <a:off x="4457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4800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5143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8" name="Connector 37"/>
          <p:cNvCxnSpPr/>
          <p:nvPr/>
        </p:nvCxnSpPr>
        <p:spPr>
          <a:xfrm>
            <a:off x="5486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9" name="Connector 38"/>
          <p:cNvCxnSpPr/>
          <p:nvPr/>
        </p:nvCxnSpPr>
        <p:spPr>
          <a:xfrm>
            <a:off x="5829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0" name="Connector 39"/>
          <p:cNvCxnSpPr/>
          <p:nvPr/>
        </p:nvCxnSpPr>
        <p:spPr>
          <a:xfrm>
            <a:off x="6172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6515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6858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3" name="Connector 42"/>
          <p:cNvCxnSpPr/>
          <p:nvPr/>
        </p:nvCxnSpPr>
        <p:spPr>
          <a:xfrm>
            <a:off x="7200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4" name="Connector 43"/>
          <p:cNvCxnSpPr/>
          <p:nvPr/>
        </p:nvCxnSpPr>
        <p:spPr>
          <a:xfrm>
            <a:off x="7543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5" name="Connector 44"/>
          <p:cNvCxnSpPr/>
          <p:nvPr/>
        </p:nvCxnSpPr>
        <p:spPr>
          <a:xfrm>
            <a:off x="7886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8229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8572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8" name="Connector 47"/>
          <p:cNvCxnSpPr/>
          <p:nvPr/>
        </p:nvCxnSpPr>
        <p:spPr>
          <a:xfrm>
            <a:off x="8915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9" name="Connector 48"/>
          <p:cNvCxnSpPr/>
          <p:nvPr/>
        </p:nvCxnSpPr>
        <p:spPr>
          <a:xfrm>
            <a:off x="9258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0" name="Connector 49"/>
          <p:cNvCxnSpPr/>
          <p:nvPr/>
        </p:nvCxnSpPr>
        <p:spPr>
          <a:xfrm>
            <a:off x="9601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1" name="Connector 50"/>
          <p:cNvCxnSpPr/>
          <p:nvPr/>
        </p:nvCxnSpPr>
        <p:spPr>
          <a:xfrm>
            <a:off x="9944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2" name="Connector 51"/>
          <p:cNvCxnSpPr/>
          <p:nvPr/>
        </p:nvCxnSpPr>
        <p:spPr>
          <a:xfrm>
            <a:off x="10287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3" name="Connector 52"/>
          <p:cNvCxnSpPr/>
          <p:nvPr/>
        </p:nvCxnSpPr>
        <p:spPr>
          <a:xfrm>
            <a:off x="10629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4" name="Connector 53"/>
          <p:cNvCxnSpPr/>
          <p:nvPr/>
        </p:nvCxnSpPr>
        <p:spPr>
          <a:xfrm>
            <a:off x="10972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5" name="Connector 54"/>
          <p:cNvCxnSpPr/>
          <p:nvPr/>
        </p:nvCxnSpPr>
        <p:spPr>
          <a:xfrm>
            <a:off x="11315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6" name="Connector 55"/>
          <p:cNvCxnSpPr/>
          <p:nvPr/>
        </p:nvCxnSpPr>
        <p:spPr>
          <a:xfrm>
            <a:off x="11658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7" name="Connector 56"/>
          <p:cNvCxnSpPr/>
          <p:nvPr/>
        </p:nvCxnSpPr>
        <p:spPr>
          <a:xfrm>
            <a:off x="12001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8" name="Connector 57"/>
          <p:cNvCxnSpPr/>
          <p:nvPr/>
        </p:nvCxnSpPr>
        <p:spPr>
          <a:xfrm>
            <a:off x="1028700" y="0"/>
            <a:ext cx="0" cy="685800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619250"/>
            <a:ext cx="95250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4034790"/>
            <a:ext cx="95250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0" y="342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0" y="685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0" y="1028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0" y="1714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0" y="2057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0" y="2400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0" y="2743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0" y="3086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0" y="3771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5" name="Connector 14"/>
          <p:cNvCxnSpPr/>
          <p:nvPr/>
        </p:nvCxnSpPr>
        <p:spPr>
          <a:xfrm>
            <a:off x="0" y="4114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0" y="4457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0" y="4800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0" y="5143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0" y="5486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0" name="Connector 19"/>
          <p:cNvCxnSpPr/>
          <p:nvPr/>
        </p:nvCxnSpPr>
        <p:spPr>
          <a:xfrm>
            <a:off x="0" y="5829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0" y="6172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0" y="6515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3" name="Connector 22"/>
          <p:cNvCxnSpPr/>
          <p:nvPr/>
        </p:nvCxnSpPr>
        <p:spPr>
          <a:xfrm>
            <a:off x="342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4" name="Connector 23"/>
          <p:cNvCxnSpPr/>
          <p:nvPr/>
        </p:nvCxnSpPr>
        <p:spPr>
          <a:xfrm>
            <a:off x="685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5" name="Connector 24"/>
          <p:cNvCxnSpPr/>
          <p:nvPr/>
        </p:nvCxnSpPr>
        <p:spPr>
          <a:xfrm>
            <a:off x="1028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1371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1714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8" name="Connector 27"/>
          <p:cNvCxnSpPr/>
          <p:nvPr/>
        </p:nvCxnSpPr>
        <p:spPr>
          <a:xfrm>
            <a:off x="2057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9" name="Connector 28"/>
          <p:cNvCxnSpPr/>
          <p:nvPr/>
        </p:nvCxnSpPr>
        <p:spPr>
          <a:xfrm>
            <a:off x="2400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0" name="Connector 29"/>
          <p:cNvCxnSpPr/>
          <p:nvPr/>
        </p:nvCxnSpPr>
        <p:spPr>
          <a:xfrm>
            <a:off x="2743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3086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3429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3" name="Connector 32"/>
          <p:cNvCxnSpPr/>
          <p:nvPr/>
        </p:nvCxnSpPr>
        <p:spPr>
          <a:xfrm>
            <a:off x="3771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4" name="Connector 33"/>
          <p:cNvCxnSpPr/>
          <p:nvPr/>
        </p:nvCxnSpPr>
        <p:spPr>
          <a:xfrm>
            <a:off x="4114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5" name="Connector 34"/>
          <p:cNvCxnSpPr/>
          <p:nvPr/>
        </p:nvCxnSpPr>
        <p:spPr>
          <a:xfrm>
            <a:off x="4457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4800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5143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8" name="Connector 37"/>
          <p:cNvCxnSpPr/>
          <p:nvPr/>
        </p:nvCxnSpPr>
        <p:spPr>
          <a:xfrm>
            <a:off x="5486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9" name="Connector 38"/>
          <p:cNvCxnSpPr/>
          <p:nvPr/>
        </p:nvCxnSpPr>
        <p:spPr>
          <a:xfrm>
            <a:off x="5829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0" name="Connector 39"/>
          <p:cNvCxnSpPr/>
          <p:nvPr/>
        </p:nvCxnSpPr>
        <p:spPr>
          <a:xfrm>
            <a:off x="6172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6515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6858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3" name="Connector 42"/>
          <p:cNvCxnSpPr/>
          <p:nvPr/>
        </p:nvCxnSpPr>
        <p:spPr>
          <a:xfrm>
            <a:off x="7200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4" name="Connector 43"/>
          <p:cNvCxnSpPr/>
          <p:nvPr/>
        </p:nvCxnSpPr>
        <p:spPr>
          <a:xfrm>
            <a:off x="7543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5" name="Connector 44"/>
          <p:cNvCxnSpPr/>
          <p:nvPr/>
        </p:nvCxnSpPr>
        <p:spPr>
          <a:xfrm>
            <a:off x="7886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8229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8572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8" name="Connector 47"/>
          <p:cNvCxnSpPr/>
          <p:nvPr/>
        </p:nvCxnSpPr>
        <p:spPr>
          <a:xfrm>
            <a:off x="8915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9" name="Connector 48"/>
          <p:cNvCxnSpPr/>
          <p:nvPr/>
        </p:nvCxnSpPr>
        <p:spPr>
          <a:xfrm>
            <a:off x="9258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0" name="Connector 49"/>
          <p:cNvCxnSpPr/>
          <p:nvPr/>
        </p:nvCxnSpPr>
        <p:spPr>
          <a:xfrm>
            <a:off x="9601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1" name="Connector 50"/>
          <p:cNvCxnSpPr/>
          <p:nvPr/>
        </p:nvCxnSpPr>
        <p:spPr>
          <a:xfrm>
            <a:off x="9944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2" name="Connector 51"/>
          <p:cNvCxnSpPr/>
          <p:nvPr/>
        </p:nvCxnSpPr>
        <p:spPr>
          <a:xfrm>
            <a:off x="10287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3" name="Connector 52"/>
          <p:cNvCxnSpPr/>
          <p:nvPr/>
        </p:nvCxnSpPr>
        <p:spPr>
          <a:xfrm>
            <a:off x="10629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4" name="Connector 53"/>
          <p:cNvCxnSpPr/>
          <p:nvPr/>
        </p:nvCxnSpPr>
        <p:spPr>
          <a:xfrm>
            <a:off x="10972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5" name="Connector 54"/>
          <p:cNvCxnSpPr/>
          <p:nvPr/>
        </p:nvCxnSpPr>
        <p:spPr>
          <a:xfrm>
            <a:off x="11315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6" name="Connector 55"/>
          <p:cNvCxnSpPr/>
          <p:nvPr/>
        </p:nvCxnSpPr>
        <p:spPr>
          <a:xfrm>
            <a:off x="11658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7" name="Connector 56"/>
          <p:cNvCxnSpPr/>
          <p:nvPr/>
        </p:nvCxnSpPr>
        <p:spPr>
          <a:xfrm>
            <a:off x="12001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8" name="Connector 57"/>
          <p:cNvCxnSpPr/>
          <p:nvPr/>
        </p:nvCxnSpPr>
        <p:spPr>
          <a:xfrm>
            <a:off x="1028700" y="0"/>
            <a:ext cx="0" cy="685800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3" name="Connector 2"/>
          <p:cNvCxnSpPr/>
          <p:nvPr/>
        </p:nvCxnSpPr>
        <p:spPr>
          <a:xfrm>
            <a:off x="0" y="342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0" y="685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0" y="1028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0" y="1714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0" y="2057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0" y="2400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0" y="2743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0" y="3086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0" y="3771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0" y="4114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5" name="Connector 14"/>
          <p:cNvCxnSpPr/>
          <p:nvPr/>
        </p:nvCxnSpPr>
        <p:spPr>
          <a:xfrm>
            <a:off x="0" y="4457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0" y="4800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0" y="5143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0" y="5486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0" y="5829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0" name="Connector 19"/>
          <p:cNvCxnSpPr/>
          <p:nvPr/>
        </p:nvCxnSpPr>
        <p:spPr>
          <a:xfrm>
            <a:off x="0" y="6172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0" y="6515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19050">
            <a:solidFill>
              <a:schemeClr val="accent1"/>
            </a:solidFill>
          </a:ln>
        </p:spPr>
      </p:cxnSp>
      <p:sp>
        <p:nvSpPr>
          <p:cNvPr id="23" name="Rectangle 22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0" y="1543050"/>
            <a:ext cx="9525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609725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133725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609725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609725"/>
            <a:ext cx="76200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90900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90900"/>
            <a:ext cx="76200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609725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609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395662" y="1609725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3395662" y="1609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81725" y="1609725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81725" y="1609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967788" y="1609725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67788" y="1609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[Теоретический анализ, наблюдение, педагогический эксперимент; школа, класс, число детей]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14475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514475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514475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9825" y="1514475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143125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 изменился уровень у детей после занятий]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43050"/>
            <a:ext cx="3238500" cy="3562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[Сколько детей в группах]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[Какая методика диагностики]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изменилось в экспериментальной группе]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44780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[Высокий уровень, % детей]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924050"/>
          <a:ext cx="7505700" cy="32766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[Результаты констатирующего и контрольного этапа]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143125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Уровень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Констатирующий этап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Контрольный этап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Изменение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Высокий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Средний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Низкий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[-00 %]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Этапы опытно-экспериментальной работы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4785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Констатирующий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8194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[Диагностика, цель, методики]</a:t>
            </a:r>
          </a:p>
        </p:txBody>
      </p:sp>
      <p:sp>
        <p:nvSpPr>
          <p:cNvPr id="5" name="Chevron 4"/>
          <p:cNvSpPr/>
          <p:nvPr/>
        </p:nvSpPr>
        <p:spPr>
          <a:xfrm>
            <a:off x="4222750" y="184785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Формирующий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37050" y="28194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делали на занятиях]</a:t>
            </a:r>
          </a:p>
        </p:txBody>
      </p:sp>
      <p:sp>
        <p:nvSpPr>
          <p:cNvPr id="7" name="Chevron 6"/>
          <p:cNvSpPr/>
          <p:nvPr/>
        </p:nvSpPr>
        <p:spPr>
          <a:xfrm>
            <a:off x="7835900" y="184785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Контрольный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0200" y="28194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[Повторная диагностика]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4478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[Занятие или приём]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419350"/>
            <a:ext cx="3422650" cy="2762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делать и как часто]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4478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[Занятие или приём]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419350"/>
            <a:ext cx="3422650" cy="2762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делать и как часто]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4478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[Рекомендации учителю]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419350"/>
            <a:ext cx="3422650" cy="2762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[Как применять]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609725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133725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609725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609725"/>
            <a:ext cx="76200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90900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90900"/>
            <a:ext cx="76200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20669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95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30575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86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40481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76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Тетрадь в линейку">
      <a:dk1>
        <a:srgbClr val="24291A"/>
      </a:dk1>
      <a:lt1>
        <a:srgbClr val="FFFFFF"/>
      </a:lt1>
      <a:dk2>
        <a:srgbClr val="656E50"/>
      </a:dk2>
      <a:lt2>
        <a:srgbClr val="EEF2E0"/>
      </a:lt2>
      <a:accent1>
        <a:srgbClr val="6B7F2A"/>
      </a:accent1>
      <a:accent2>
        <a:srgbClr val="A5B84F"/>
      </a:accent2>
      <a:accent3>
        <a:srgbClr val="DCE3C4"/>
      </a:accent3>
      <a:accent4>
        <a:srgbClr val="C76B29"/>
      </a:accent4>
      <a:accent5>
        <a:srgbClr val="A5B84F"/>
      </a:accent5>
      <a:accent6>
        <a:srgbClr val="6B7F2A"/>
      </a:accent6>
      <a:hlink>
        <a:srgbClr val="6B7F2A"/>
      </a:hlink>
      <a:folHlink>
        <a:srgbClr val="656E50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диплома: педагогика.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