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4762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ross 4"/>
          <p:cNvSpPr/>
          <p:nvPr/>
        </p:nvSpPr>
        <p:spPr>
          <a:xfrm>
            <a:off x="8382000" y="1809750"/>
            <a:ext cx="2857500" cy="2857500"/>
          </a:xfrm>
          <a:prstGeom prst="plus">
            <a:avLst>
              <a:gd name="adj" fmla="val 3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ross 5"/>
          <p:cNvSpPr/>
          <p:nvPr/>
        </p:nvSpPr>
        <p:spPr>
          <a:xfrm>
            <a:off x="7715250" y="571500"/>
            <a:ext cx="666750" cy="66675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ross 6"/>
          <p:cNvSpPr/>
          <p:nvPr/>
        </p:nvSpPr>
        <p:spPr>
          <a:xfrm>
            <a:off x="11144250" y="666750"/>
            <a:ext cx="533400" cy="5334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ross 7"/>
          <p:cNvSpPr/>
          <p:nvPr/>
        </p:nvSpPr>
        <p:spPr>
          <a:xfrm>
            <a:off x="7905750" y="5334000"/>
            <a:ext cx="571500" cy="5715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ross 8"/>
          <p:cNvSpPr/>
          <p:nvPr/>
        </p:nvSpPr>
        <p:spPr>
          <a:xfrm>
            <a:off x="11049000" y="5619750"/>
            <a:ext cx="800100" cy="8001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47625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ross 4"/>
          <p:cNvSpPr/>
          <p:nvPr/>
        </p:nvSpPr>
        <p:spPr>
          <a:xfrm>
            <a:off x="8382000" y="1809750"/>
            <a:ext cx="2857500" cy="2857500"/>
          </a:xfrm>
          <a:prstGeom prst="plus">
            <a:avLst>
              <a:gd name="adj" fmla="val 3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ross 5"/>
          <p:cNvSpPr/>
          <p:nvPr/>
        </p:nvSpPr>
        <p:spPr>
          <a:xfrm>
            <a:off x="7715250" y="571500"/>
            <a:ext cx="666750" cy="66675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ross 6"/>
          <p:cNvSpPr/>
          <p:nvPr/>
        </p:nvSpPr>
        <p:spPr>
          <a:xfrm>
            <a:off x="11144250" y="666750"/>
            <a:ext cx="533400" cy="5334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ross 7"/>
          <p:cNvSpPr/>
          <p:nvPr/>
        </p:nvSpPr>
        <p:spPr>
          <a:xfrm>
            <a:off x="7905750" y="5334000"/>
            <a:ext cx="571500" cy="5715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ross 8"/>
          <p:cNvSpPr/>
          <p:nvPr/>
        </p:nvSpPr>
        <p:spPr>
          <a:xfrm>
            <a:off x="11049000" y="5619750"/>
            <a:ext cx="800100" cy="800100"/>
          </a:xfrm>
          <a:prstGeom prst="plus">
            <a:avLst>
              <a:gd name="adj" fmla="val 3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ross 2"/>
          <p:cNvSpPr/>
          <p:nvPr/>
        </p:nvSpPr>
        <p:spPr>
          <a:xfrm>
            <a:off x="11334750" y="247650"/>
            <a:ext cx="495300" cy="495300"/>
          </a:xfrm>
          <a:prstGeom prst="plus">
            <a:avLst>
              <a:gd name="adj" fmla="val 34000"/>
            </a:avLst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Cross 3"/>
          <p:cNvSpPr/>
          <p:nvPr/>
        </p:nvSpPr>
        <p:spPr>
          <a:xfrm>
            <a:off x="10858500" y="685800"/>
            <a:ext cx="266700" cy="266700"/>
          </a:xfrm>
          <a:prstGeom prst="plus">
            <a:avLst>
              <a:gd name="adj" fmla="val 34000"/>
            </a:avLst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95662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5662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81725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81725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67788" y="1562100"/>
            <a:ext cx="2614612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967788" y="1562100"/>
            <a:ext cx="26146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литературы и документации, анкетирование пациентов; база, период, число участников]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показало анкетирование пациентов]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[Сколько пациентов опрошено]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пациенты знают мало]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влияет на соблюдение рекомендаций]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[Ответы пациентов,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[Заболеваемость на 1 000 человек]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[Доля осложнений,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[Охват обследованием,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153150" y="1352550"/>
            <a:ext cx="5429250" cy="22955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3150" y="1352550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0960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53150" y="3762375"/>
            <a:ext cx="5429250" cy="2295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53150" y="3762375"/>
            <a:ext cx="542925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[Памятка для пациентов]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[О чём и кому]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[Беседа или школа пациента]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часто и кто проводит]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[Алгоритм для персонала]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меняется в работе]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9488" y="1562100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9488" y="1562100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09488" y="3343275"/>
            <a:ext cx="5772912" cy="1647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9488" y="3343275"/>
            <a:ext cx="5772912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Медицина">
      <a:dk1>
        <a:srgbClr val="16302A"/>
      </a:dk1>
      <a:lt1>
        <a:srgbClr val="F6FBF9"/>
      </a:lt1>
      <a:dk2>
        <a:srgbClr val="577068"/>
      </a:dk2>
      <a:lt2>
        <a:srgbClr val="E2F3EE"/>
      </a:lt2>
      <a:accent1>
        <a:srgbClr val="138A78"/>
      </a:accent1>
      <a:accent2>
        <a:srgbClr val="62C2AE"/>
      </a:accent2>
      <a:accent3>
        <a:srgbClr val="C8E6DE"/>
      </a:accent3>
      <a:accent4>
        <a:srgbClr val="F08A5D"/>
      </a:accent4>
      <a:accent5>
        <a:srgbClr val="62C2AE"/>
      </a:accent5>
      <a:accent6>
        <a:srgbClr val="138A78"/>
      </a:accent6>
      <a:hlink>
        <a:srgbClr val="138A78"/>
      </a:hlink>
      <a:folHlink>
        <a:srgbClr val="577068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медицина и сестринское дело.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