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0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Показатель</c:v>
                </c:pt>
              </c:strCache>
            </c:strRef>
          </c:tx>
          <c:dPt>
            <c:idx val="0"/>
            <c:spPr>
              <a:solidFill>
                <a:schemeClr val="accent1"/>
              </a:solidFill>
            </c:spPr>
          </c:dPt>
          <c:dPt>
            <c:idx val="1"/>
            <c:spPr>
              <a:solidFill>
                <a:schemeClr val="accent2"/>
              </a:solidFill>
            </c:spPr>
          </c:dPt>
          <c:dPt>
            <c:idx val="2"/>
            <c:spPr>
              <a:solidFill>
                <a:schemeClr val="accent4"/>
              </a:solidFill>
            </c:spPr>
          </c:dPt>
          <c:dPt>
            <c:idx val="3"/>
            <c:spPr>
              <a:solidFill>
                <a:schemeClr val="tx2"/>
              </a:solidFill>
            </c:spPr>
          </c:dPt>
          <c:cat>
            <c:strRef>
              <c:f>Sheet1!$A$2:$A$5</c:f>
              <c:strCache>
                <c:ptCount val="4"/>
                <c:pt idx="0">
                  <c:v>[Вариант 1]</c:v>
                </c:pt>
                <c:pt idx="1">
                  <c:v>[Вариант 2]</c:v>
                </c:pt>
                <c:pt idx="2">
                  <c:v>[Вариант 3]</c:v>
                </c:pt>
                <c:pt idx="3">
                  <c:v>[Другое]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45</c:v>
                </c:pt>
                <c:pt idx="1">
                  <c:v>25</c:v>
                </c:pt>
                <c:pt idx="2">
                  <c:v>20</c:v>
                </c:pt>
                <c:pt idx="3">
                  <c:v>10</c:v>
                </c:pt>
              </c:numCache>
            </c:numRef>
          </c:val>
        </c:ser>
        <c:dLbls>
          <c:txPr>
            <a:bodyPr/>
            <a:lstStyle/>
            <a:p>
              <a:pPr>
                <a:defRPr sz="1300" b="1">
                  <a:solidFill>
                    <a:schemeClr val="bg1"/>
                  </a:solidFill>
                </a:defRPr>
              </a:pPr>
            </a:p>
          </c:txPr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  <c:holeSize val="50"/>
      </c:doughnutChart>
    </c:plotArea>
    <c:legend>
      <c:legendPos/>
      <c:layout/>
      <c:overlay val="0"/>
    </c:legend>
    <c:plotVisOnly val="1"/>
    <c:dispBlanksAs val="gap"/>
    <c:showDLblsOverMax val="0"/>
  </c:chart>
  <c:txPr>
    <a:bodyPr/>
    <a:lstStyle/>
    <a:p>
      <a:pPr>
        <a:defRPr sz="1300">
          <a:solidFill>
            <a:schemeClr val="tx1"/>
          </a:solidFill>
        </a:defRPr>
      </a:pPr>
      <a:endParaRPr/>
    </a:p>
  </c:txPr>
  <c:externalData r:id="rId1">
    <c:autoUpdate val="0"/>
  </c:externalData>
</c:chartSpace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Как пользоваться шаблоном. Всё в квадратных скобках замените своим. Подсказка, что сказать на слайде, лежит здесь, в заметках. Лишний слайд удалите, номера пересчитаются сами. Сверьте порядок с методичкой вуза.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сказать, около минуты. Поздоровайтесь, назовите тему и руководителя. Затем одна цифра и вопрос, на который отвечает работа. Историю вопроса здесь не рассказывайте.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сказать, 30 секунд. Прочитайте цель. Задачи не зачитывайте подряд, скажите, что они решались по главам. Слова должны совпасть с введением: комиссия сверяет.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сказать, 20 секунд. Объект и предмет прочитайте, методы назовите одной фразой.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сказать, около минуты. В первой главе мною рассмотрено... Что взяли и зачем, без пересказа теории. Называйте только авторов из списка литературы.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сказать, минута. Во второй главе мною... Сначала вывод, потом график. Подпишите номер рисунка: комиссия ищет его в работе. График настоящий, данные меняются в PowerPoint.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сказать, 40 секунд. Не читайте таблицу строками, назовите одно главное. Перед защитой пересчитайте значения по цифрам из работы.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сказать, 40 секунд. Подведите к главной проблеме: на неё отвечает следующий слайд.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сказать, минута. В третьей главе мною предложено... Это главный слайд защиты: покажите связь мер с найденными проблемами.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сказать, 30 секунд. Назовите расчёт, а не обещание. Каждая цифра должна быть в работе.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сказать, 30 секунд. Прочитайте выводы и скажите, что цель достигнута. Поблагодарите комиссию и руководителя.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19250"/>
            <a:ext cx="6286500" cy="2244090"/>
          </a:xfrm>
        </p:spPr>
        <p:txBody>
          <a:bodyPr lIns="0" tIns="0" rIns="0" bIns="0" anchor="b" wrap="square">
            <a:normAutofit/>
          </a:bodyPr>
          <a:lstStyle>
            <a:lvl1pPr marL="0" indent="0" algn="l">
              <a:buNone/>
              <a:defRPr sz="4000" b="1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034790"/>
            <a:ext cx="6286500" cy="1375410"/>
          </a:xfrm>
        </p:spPr>
        <p:txBody>
          <a:bodyPr lIns="0" tIns="0" rIns="0" bIns="0" anchor="t" wrap="square">
            <a:normAutofit/>
          </a:bodyPr>
          <a:lstStyle>
            <a:lvl1pPr marL="0" indent="0" algn="l">
              <a:buNone/>
              <a:defRPr sz="1800" b="0">
                <a:solidFill>
                  <a:schemeClr val="tx2"/>
                </a:solidFill>
                <a:latin typeface="+mn-lt"/>
              </a:defRPr>
            </a:lvl1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7429500" y="0"/>
            <a:ext cx="47625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Cross 4"/>
          <p:cNvSpPr/>
          <p:nvPr/>
        </p:nvSpPr>
        <p:spPr>
          <a:xfrm>
            <a:off x="8382000" y="1809750"/>
            <a:ext cx="2857500" cy="2857500"/>
          </a:xfrm>
          <a:prstGeom prst="plus">
            <a:avLst>
              <a:gd name="adj" fmla="val 34000"/>
            </a:avLst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" name="Cross 5"/>
          <p:cNvSpPr/>
          <p:nvPr/>
        </p:nvSpPr>
        <p:spPr>
          <a:xfrm>
            <a:off x="7715250" y="571500"/>
            <a:ext cx="666750" cy="666750"/>
          </a:xfrm>
          <a:prstGeom prst="plus">
            <a:avLst>
              <a:gd name="adj" fmla="val 34000"/>
            </a:avLst>
          </a:pr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" name="Cross 6"/>
          <p:cNvSpPr/>
          <p:nvPr/>
        </p:nvSpPr>
        <p:spPr>
          <a:xfrm>
            <a:off x="11144250" y="666750"/>
            <a:ext cx="533400" cy="533400"/>
          </a:xfrm>
          <a:prstGeom prst="plus">
            <a:avLst>
              <a:gd name="adj" fmla="val 34000"/>
            </a:avLst>
          </a:pr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8" name="Cross 7"/>
          <p:cNvSpPr/>
          <p:nvPr/>
        </p:nvSpPr>
        <p:spPr>
          <a:xfrm>
            <a:off x="7905750" y="5334000"/>
            <a:ext cx="571500" cy="571500"/>
          </a:xfrm>
          <a:prstGeom prst="plus">
            <a:avLst>
              <a:gd name="adj" fmla="val 34000"/>
            </a:avLst>
          </a:pr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9" name="Cross 8"/>
          <p:cNvSpPr/>
          <p:nvPr/>
        </p:nvSpPr>
        <p:spPr>
          <a:xfrm>
            <a:off x="11049000" y="5619750"/>
            <a:ext cx="800100" cy="800100"/>
          </a:xfrm>
          <a:prstGeom prst="plus">
            <a:avLst>
              <a:gd name="adj" fmla="val 34000"/>
            </a:avLst>
          </a:pr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Разделитель и финал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619250"/>
            <a:ext cx="6286500" cy="2244090"/>
          </a:xfrm>
        </p:spPr>
        <p:txBody>
          <a:bodyPr anchor="b" lIns="0" tIns="0" rIns="0" bIns="0" wrap="square">
            <a:normAutofit/>
          </a:bodyPr>
          <a:lstStyle>
            <a:lvl1pPr marL="0" indent="0" algn="l">
              <a:buNone/>
              <a:defRPr sz="4000" b="1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034790"/>
            <a:ext cx="6286500" cy="1375410"/>
          </a:xfrm>
        </p:spPr>
        <p:txBody>
          <a:bodyPr anchor="t" lIns="0" tIns="0" rIns="0" bIns="0" wrap="square">
            <a:normAutofit/>
          </a:bodyPr>
          <a:lstStyle>
            <a:lvl1pPr marL="0" indent="0" algn="l">
              <a:buNone/>
              <a:defRPr sz="1800" b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3"/>
          <p:cNvSpPr/>
          <p:nvPr/>
        </p:nvSpPr>
        <p:spPr>
          <a:xfrm>
            <a:off x="7429500" y="0"/>
            <a:ext cx="47625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Cross 4"/>
          <p:cNvSpPr/>
          <p:nvPr/>
        </p:nvSpPr>
        <p:spPr>
          <a:xfrm>
            <a:off x="8382000" y="1809750"/>
            <a:ext cx="2857500" cy="2857500"/>
          </a:xfrm>
          <a:prstGeom prst="plus">
            <a:avLst>
              <a:gd name="adj" fmla="val 34000"/>
            </a:avLst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" name="Cross 5"/>
          <p:cNvSpPr/>
          <p:nvPr/>
        </p:nvSpPr>
        <p:spPr>
          <a:xfrm>
            <a:off x="7715250" y="571500"/>
            <a:ext cx="666750" cy="666750"/>
          </a:xfrm>
          <a:prstGeom prst="plus">
            <a:avLst>
              <a:gd name="adj" fmla="val 34000"/>
            </a:avLst>
          </a:pr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" name="Cross 6"/>
          <p:cNvSpPr/>
          <p:nvPr/>
        </p:nvSpPr>
        <p:spPr>
          <a:xfrm>
            <a:off x="11144250" y="666750"/>
            <a:ext cx="533400" cy="533400"/>
          </a:xfrm>
          <a:prstGeom prst="plus">
            <a:avLst>
              <a:gd name="adj" fmla="val 34000"/>
            </a:avLst>
          </a:pr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8" name="Cross 7"/>
          <p:cNvSpPr/>
          <p:nvPr/>
        </p:nvSpPr>
        <p:spPr>
          <a:xfrm>
            <a:off x="7905750" y="5334000"/>
            <a:ext cx="571500" cy="571500"/>
          </a:xfrm>
          <a:prstGeom prst="plus">
            <a:avLst>
              <a:gd name="adj" fmla="val 34000"/>
            </a:avLst>
          </a:pr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9" name="Cross 8"/>
          <p:cNvSpPr/>
          <p:nvPr/>
        </p:nvSpPr>
        <p:spPr>
          <a:xfrm>
            <a:off x="11049000" y="5619750"/>
            <a:ext cx="800100" cy="800100"/>
          </a:xfrm>
          <a:prstGeom prst="plus">
            <a:avLst>
              <a:gd name="adj" fmla="val 34000"/>
            </a:avLst>
          </a:pr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Обыч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52400"/>
            <a:ext cx="10953750" cy="800100"/>
          </a:xfrm>
        </p:spPr>
        <p:txBody>
          <a:bodyPr lIns="0" tIns="0" rIns="0" bIns="0" anchor="ctr" wrap="square">
            <a:normAutofit/>
          </a:bodyPr>
          <a:lstStyle>
            <a:lvl1pPr marL="0" indent="0" algn="l">
              <a:buNone/>
              <a:defRPr sz="2800" b="1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ross 2"/>
          <p:cNvSpPr/>
          <p:nvPr/>
        </p:nvSpPr>
        <p:spPr>
          <a:xfrm>
            <a:off x="11334750" y="247650"/>
            <a:ext cx="495300" cy="495300"/>
          </a:xfrm>
          <a:prstGeom prst="plus">
            <a:avLst>
              <a:gd name="adj" fmla="val 34000"/>
            </a:avLst>
          </a:prstGeom>
          <a:solidFill>
            <a:schemeClr val="accent1">
              <a:alpha val="75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" name="Cross 3"/>
          <p:cNvSpPr/>
          <p:nvPr/>
        </p:nvSpPr>
        <p:spPr>
          <a:xfrm>
            <a:off x="10858500" y="685800"/>
            <a:ext cx="266700" cy="266700"/>
          </a:xfrm>
          <a:prstGeom prst="plus">
            <a:avLst>
              <a:gd name="adj" fmla="val 34000"/>
            </a:avLst>
          </a:prstGeom>
          <a:solidFill>
            <a:schemeClr val="accent2">
              <a:alpha val="75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2000" cy="11049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3" Type="http://schemas.openxmlformats.org/officeDocument/2006/relationships/slideLayout" Target="../slideLayouts/slideLayout3.xml"/><Relationship Id="rId6" Type="http://schemas.openxmlformats.org/officeDocument/2006/relationships/slideLayout" Target="../slideLayouts/slideLayout6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0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3"/>
    <p:sldLayoutId id="2147483654" r:id="rId6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1.xml"/><Relationship Id="rId3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0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1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t>[Тема работы дословно, как в приказе]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Выпускная квалификационная работа. [Направление, вуз, год]</a:t>
            </a:r>
          </a:p>
          <a:p>
            <a:pPr>
              <a:spcBef>
                <a:spcPts val="1000"/>
              </a:spcBef>
            </a:pPr>
            <a:r>
              <a:rPr b="1"/>
              <a:t>[Фамилия Имя]</a:t>
            </a:r>
          </a:p>
          <a:p>
            <a:r>
              <a:t>[Группа. Научный руководитель]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1543050"/>
            <a:ext cx="6286500" cy="247650"/>
          </a:xfrm>
          <a:prstGeom prst="rect">
            <a:avLst/>
          </a:prstGeom>
          <a:noFill/>
        </p:spPr>
        <p:txBody>
          <a:bodyPr wrap="square" anchor="t" lIns="0" tIns="0" r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00" b="1" i="0">
                <a:solidFill>
                  <a:schemeClr val="accent1"/>
                </a:solidFill>
              </a:rPr>
              <a:t>ЗАЩИТА ВЫПУСКНОЙ РАБОТЫ</a:t>
            </a:r>
          </a:p>
        </p:txBody>
      </p:sp>
    </p:spTree>
  </p:cSld>
  <p:clrMapOvr>
    <a:masterClrMapping/>
  </p:clrMapOvr>
  <p:transition spd="med">
    <p:fade/>
  </p:transition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[Актуальность одной фразой: что происходит и почему это проблема]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5353050"/>
            <a:ext cx="10972800" cy="7048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ctr" wrap="square" lIns="228600" tIns="57150" rIns="171450" bIns="57150">
            <a:normAutofit/>
          </a:bodyPr>
          <a:lstStyle/>
          <a:p>
            <a:pPr algn="l">
              <a:lnSpc>
                <a:spcPct val="108000"/>
              </a:lnSpc>
            </a:pPr>
            <a:r>
              <a:rPr sz="1800" b="0" i="0">
                <a:solidFill>
                  <a:schemeClr val="tx1"/>
                </a:solidFill>
              </a:rPr>
              <a:t>Вопрос. [На какой вопрос отвечает работа]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600" y="5353050"/>
            <a:ext cx="57150" cy="704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09600" y="1562100"/>
            <a:ext cx="5047488" cy="1428750"/>
          </a:xfrm>
          <a:prstGeom prst="rect">
            <a:avLst/>
          </a:prstGeom>
          <a:noFill/>
        </p:spPr>
        <p:txBody>
          <a:bodyPr wrap="square" anchor="b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9600" b="1" i="0">
                <a:solidFill>
                  <a:schemeClr val="accent1"/>
                </a:solidFill>
                <a:latin typeface="+mj-lt"/>
              </a:rPr>
              <a:t>00 %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09600" y="3086100"/>
            <a:ext cx="4856988" cy="190500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200" b="0" i="0">
                <a:solidFill>
                  <a:schemeClr val="tx1"/>
                </a:solidFill>
              </a:rPr>
              <a:t>[Что значит главная цифра. Берите её из первой главы и указывайте источник]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809488" y="1562100"/>
            <a:ext cx="5772912" cy="1647825"/>
          </a:xfrm>
          <a:prstGeom prst="roundRect">
            <a:avLst>
              <a:gd name="adj" fmla="val 6000"/>
            </a:avLst>
          </a:prstGeom>
          <a:noFill/>
          <a:ln w="15875">
            <a:solidFill>
              <a:schemeClr val="accent3"/>
            </a:solidFill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000" b="1" i="0">
                <a:solidFill>
                  <a:schemeClr val="tx1"/>
                </a:solidFill>
                <a:latin typeface="+mj-lt"/>
              </a:rPr>
              <a:t>[Факт 1]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1700" b="0" i="0">
                <a:solidFill>
                  <a:schemeClr val="tx2"/>
                </a:solidFill>
              </a:rPr>
              <a:t>[Источник и последствие]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809488" y="3343275"/>
            <a:ext cx="5772912" cy="1647825"/>
          </a:xfrm>
          <a:prstGeom prst="roundRect">
            <a:avLst>
              <a:gd name="adj" fmla="val 6000"/>
            </a:avLst>
          </a:prstGeom>
          <a:noFill/>
          <a:ln w="15875">
            <a:solidFill>
              <a:schemeClr val="accent3"/>
            </a:solidFill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000" b="1" i="0">
                <a:solidFill>
                  <a:schemeClr val="tx1"/>
                </a:solidFill>
                <a:latin typeface="+mj-lt"/>
              </a:rPr>
              <a:t>[Факт 2]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1700" b="0" i="0">
                <a:solidFill>
                  <a:schemeClr val="tx2"/>
                </a:solidFill>
              </a:rPr>
              <a:t>[Источник и последствие]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2</a:t>
            </a:fld>
          </a:p>
        </p:txBody>
      </p:sp>
    </p:spTree>
  </p:cSld>
  <p:clrMapOvr>
    <a:masterClrMapping/>
  </p:clrMapOvr>
  <p:transition spd="med">
    <p:fade/>
  </p:transition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Цель работы и задачи, которые к ней ведут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5353050"/>
            <a:ext cx="10972800" cy="7048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ctr" wrap="square" lIns="228600" tIns="57150" rIns="171450" bIns="57150">
            <a:normAutofit/>
          </a:bodyPr>
          <a:lstStyle/>
          <a:p>
            <a:pPr algn="l">
              <a:lnSpc>
                <a:spcPct val="108000"/>
              </a:lnSpc>
            </a:pPr>
            <a:r>
              <a:rPr sz="1800" b="0" i="0">
                <a:solidFill>
                  <a:schemeClr val="tx1"/>
                </a:solidFill>
              </a:rPr>
              <a:t>Цель. [Цель дословно из введения, одно предложение]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600" y="5353050"/>
            <a:ext cx="57150" cy="704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609600" y="1562100"/>
            <a:ext cx="2614612" cy="3429000"/>
          </a:xfrm>
          <a:prstGeom prst="roundRect">
            <a:avLst>
              <a:gd name="adj" fmla="val 6000"/>
            </a:avLst>
          </a:prstGeom>
          <a:noFill/>
          <a:ln w="15875">
            <a:solidFill>
              <a:schemeClr val="accent3"/>
            </a:solidFill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1</a:t>
            </a:r>
          </a:p>
          <a:p>
            <a:pPr algn="l">
              <a:lnSpc>
                <a:spcPct val="108000"/>
              </a:lnSpc>
              <a:spcBef>
                <a:spcPts val="200"/>
              </a:spcBef>
            </a:pPr>
            <a:r>
              <a:rPr sz="2000" b="1" i="0">
                <a:solidFill>
                  <a:schemeClr val="tx1"/>
                </a:solidFill>
                <a:latin typeface="+mj-lt"/>
              </a:rPr>
              <a:t>Глава 1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1700" b="0" i="0">
                <a:solidFill>
                  <a:schemeClr val="tx2"/>
                </a:solidFill>
              </a:rPr>
              <a:t>[Задача дословно из введения: изучить, уточнить]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3395662" y="1562100"/>
            <a:ext cx="2614612" cy="3429000"/>
          </a:xfrm>
          <a:prstGeom prst="roundRect">
            <a:avLst>
              <a:gd name="adj" fmla="val 6000"/>
            </a:avLst>
          </a:prstGeom>
          <a:noFill/>
          <a:ln w="15875">
            <a:solidFill>
              <a:schemeClr val="accent3"/>
            </a:solidFill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2</a:t>
            </a:r>
          </a:p>
          <a:p>
            <a:pPr algn="l">
              <a:lnSpc>
                <a:spcPct val="108000"/>
              </a:lnSpc>
              <a:spcBef>
                <a:spcPts val="200"/>
              </a:spcBef>
            </a:pPr>
            <a:r>
              <a:rPr sz="2000" b="1" i="0">
                <a:solidFill>
                  <a:schemeClr val="tx1"/>
                </a:solidFill>
                <a:latin typeface="+mj-lt"/>
              </a:rPr>
              <a:t>Глава 2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1700" b="0" i="0">
                <a:solidFill>
                  <a:schemeClr val="tx2"/>
                </a:solidFill>
              </a:rPr>
              <a:t>[Задача дословно: проанализировать, оценить]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181725" y="1562100"/>
            <a:ext cx="2614612" cy="3429000"/>
          </a:xfrm>
          <a:prstGeom prst="roundRect">
            <a:avLst>
              <a:gd name="adj" fmla="val 6000"/>
            </a:avLst>
          </a:prstGeom>
          <a:noFill/>
          <a:ln w="15875">
            <a:solidFill>
              <a:schemeClr val="accent3"/>
            </a:solidFill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3</a:t>
            </a:r>
          </a:p>
          <a:p>
            <a:pPr algn="l">
              <a:lnSpc>
                <a:spcPct val="108000"/>
              </a:lnSpc>
              <a:spcBef>
                <a:spcPts val="200"/>
              </a:spcBef>
            </a:pPr>
            <a:r>
              <a:rPr sz="2000" b="1" i="0">
                <a:solidFill>
                  <a:schemeClr val="tx1"/>
                </a:solidFill>
                <a:latin typeface="+mj-lt"/>
              </a:rPr>
              <a:t>Глава 2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1700" b="0" i="0">
                <a:solidFill>
                  <a:schemeClr val="tx2"/>
                </a:solidFill>
              </a:rPr>
              <a:t>[Задача дословно: выявить, определить]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8967788" y="1562100"/>
            <a:ext cx="2614612" cy="3429000"/>
          </a:xfrm>
          <a:prstGeom prst="roundRect">
            <a:avLst>
              <a:gd name="adj" fmla="val 6000"/>
            </a:avLst>
          </a:prstGeom>
          <a:noFill/>
          <a:ln w="15875">
            <a:solidFill>
              <a:schemeClr val="accent3"/>
            </a:solidFill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4</a:t>
            </a:r>
          </a:p>
          <a:p>
            <a:pPr algn="l">
              <a:lnSpc>
                <a:spcPct val="108000"/>
              </a:lnSpc>
              <a:spcBef>
                <a:spcPts val="200"/>
              </a:spcBef>
            </a:pPr>
            <a:r>
              <a:rPr sz="2000" b="1" i="0">
                <a:solidFill>
                  <a:schemeClr val="tx1"/>
                </a:solidFill>
                <a:latin typeface="+mj-lt"/>
              </a:rPr>
              <a:t>Глава 3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1700" b="0" i="0">
                <a:solidFill>
                  <a:schemeClr val="tx2"/>
                </a:solidFill>
              </a:rPr>
              <a:t>[Задача дословно: разработать, предложить]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3</a:t>
            </a:fld>
          </a:p>
        </p:txBody>
      </p:sp>
    </p:spTree>
  </p:cSld>
  <p:clrMapOvr>
    <a:masterClrMapping/>
  </p:clrMapOvr>
  <p:transition spd="med">
    <p:fade/>
  </p:transition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Что изучалось и какими методами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5353050"/>
            <a:ext cx="10972800" cy="7048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ctr" wrap="square" lIns="228600" tIns="57150" rIns="171450" bIns="57150">
            <a:normAutofit/>
          </a:bodyPr>
          <a:lstStyle/>
          <a:p>
            <a:pPr algn="l">
              <a:lnSpc>
                <a:spcPct val="108000"/>
              </a:lnSpc>
            </a:pPr>
            <a:r>
              <a:rPr sz="1800" b="0" i="0">
                <a:solidFill>
                  <a:schemeClr val="tx1"/>
                </a:solidFill>
              </a:rPr>
              <a:t>Методы. [Анализ литературы и документации, анкетирование пациентов; база, период, число участников]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600" y="5353050"/>
            <a:ext cx="57150" cy="704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609600" y="1466850"/>
            <a:ext cx="5362575" cy="3619500"/>
          </a:xfrm>
          <a:prstGeom prst="roundRect">
            <a:avLst>
              <a:gd name="adj" fmla="val 6000"/>
            </a:avLst>
          </a:prstGeom>
          <a:solidFill>
            <a:schemeClr val="accent1"/>
          </a:solidFill>
          <a:ln>
            <a:noFill/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400" b="1" i="0">
                <a:solidFill>
                  <a:schemeClr val="bg1"/>
                </a:solidFill>
                <a:latin typeface="+mj-lt"/>
              </a:rPr>
              <a:t>Объект исследования</a:t>
            </a:r>
          </a:p>
          <a:p>
            <a:pPr algn="l" marL="190500" indent="-190500">
              <a:lnSpc>
                <a:spcPct val="108000"/>
              </a:lnSpc>
              <a:spcBef>
                <a:spcPts val="600"/>
              </a:spcBef>
              <a:buClr>
                <a:schemeClr val="bg1"/>
              </a:buClr>
              <a:buChar char="•"/>
            </a:pPr>
            <a:r>
              <a:rPr sz="2000" b="0" i="0">
                <a:solidFill>
                  <a:schemeClr val="bg1"/>
                </a:solidFill>
              </a:rPr>
              <a:t>[Объект дословно из введения]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219825" y="1466850"/>
            <a:ext cx="5362575" cy="3619500"/>
          </a:xfrm>
          <a:prstGeom prst="roundRect">
            <a:avLst>
              <a:gd name="adj" fmla="val 6000"/>
            </a:avLst>
          </a:prstGeom>
          <a:noFill/>
          <a:ln w="15875">
            <a:solidFill>
              <a:schemeClr val="accent3"/>
            </a:solidFill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Предмет исследования</a:t>
            </a:r>
          </a:p>
          <a:p>
            <a:pPr algn="l" marL="190500" indent="-190500">
              <a:lnSpc>
                <a:spcPct val="108000"/>
              </a:lnSpc>
              <a:spcBef>
                <a:spcPts val="600"/>
              </a:spcBef>
              <a:buClr>
                <a:schemeClr val="accent1"/>
              </a:buClr>
              <a:buChar char="•"/>
            </a:pPr>
            <a:r>
              <a:rPr sz="2000" b="0" i="0">
                <a:solidFill>
                  <a:schemeClr val="tx2"/>
                </a:solidFill>
              </a:rPr>
              <a:t>[Предмет дословно из введения]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4</a:t>
            </a:fld>
          </a:p>
        </p:txBody>
      </p:sp>
    </p:spTree>
  </p:cSld>
  <p:clrMapOvr>
    <a:masterClrMapping/>
  </p:clrMapOvr>
  <p:transition spd="med">
    <p:fade/>
  </p:transition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Глава 1. [Главный теоретический вывод одной фразой]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5353050"/>
            <a:ext cx="10972800" cy="7048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ctr" wrap="square" lIns="228600" tIns="57150" rIns="171450" bIns="57150">
            <a:normAutofit/>
          </a:bodyPr>
          <a:lstStyle/>
          <a:p>
            <a:pPr algn="l">
              <a:lnSpc>
                <a:spcPct val="108000"/>
              </a:lnSpc>
            </a:pPr>
            <a:r>
              <a:rPr sz="1800" b="0" i="0">
                <a:solidFill>
                  <a:schemeClr val="tx1"/>
                </a:solidFill>
              </a:rPr>
              <a:t>Вывод. [Какое определение или подход вы приняли и почему]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600" y="5353050"/>
            <a:ext cx="57150" cy="704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609600" y="2095500"/>
          <a:ext cx="10972800" cy="2362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50208"/>
                <a:gridCol w="3511296"/>
                <a:gridCol w="3511296"/>
              </a:tblGrid>
              <a:tr h="590550"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bg1"/>
                          </a:solidFill>
                        </a:rPr>
                        <a:t>Автор, год</a:t>
                      </a:r>
                    </a:p>
                  </a:txBody>
                  <a:tcPr anchor="ctr" marL="133350" marR="133350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bg1"/>
                          </a:solidFill>
                        </a:rPr>
                        <a:t>Подход</a:t>
                      </a:r>
                    </a:p>
                  </a:txBody>
                  <a:tcPr anchor="ctr" marL="133350" marR="133350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bg1"/>
                          </a:solidFill>
                        </a:rPr>
                        <a:t>Что взято в работу</a:t>
                      </a:r>
                    </a:p>
                  </a:txBody>
                  <a:tcPr anchor="ctr" marL="133350" marR="133350">
                    <a:solidFill>
                      <a:schemeClr val="accent1"/>
                    </a:solidFill>
                  </a:tcPr>
                </a:tc>
              </a:tr>
              <a:tr h="590550"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[Автор из списка литературы]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[В чём суть]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[Что используете]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</a:tr>
              <a:tr h="590550"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[Автор из списка литературы]</a:t>
                      </a:r>
                    </a:p>
                  </a:txBody>
                  <a:tcPr anchor="ctr" marL="133350" marR="133350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[В чём суть]</a:t>
                      </a:r>
                    </a:p>
                  </a:txBody>
                  <a:tcPr anchor="ctr" marL="133350" marR="133350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[Что используете]</a:t>
                      </a:r>
                    </a:p>
                  </a:txBody>
                  <a:tcPr anchor="ctr" marL="133350" marR="133350">
                    <a:solidFill>
                      <a:schemeClr val="bg1"/>
                    </a:solidFill>
                  </a:tcPr>
                </a:tc>
              </a:tr>
              <a:tr h="590550"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[Автор из списка литературы]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[В чём суть]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[Что используете]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5</a:t>
            </a:fld>
          </a:p>
        </p:txBody>
      </p:sp>
    </p:spTree>
  </p:cSld>
  <p:clrMapOvr>
    <a:masterClrMapping/>
  </p:clrMapOvr>
  <p:transition spd="med">
    <p:fade/>
  </p:transition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Глава 2. [Что показало анкетирование пациентов]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5353050"/>
            <a:ext cx="10972800" cy="7048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ctr" wrap="square" lIns="228600" tIns="57150" rIns="171450" bIns="57150">
            <a:normAutofit/>
          </a:bodyPr>
          <a:lstStyle/>
          <a:p>
            <a:pPr algn="l">
              <a:lnSpc>
                <a:spcPct val="108000"/>
              </a:lnSpc>
            </a:pPr>
            <a:r>
              <a:rPr sz="1800" b="0" i="0">
                <a:solidFill>
                  <a:schemeClr val="tx1"/>
                </a:solidFill>
              </a:rPr>
              <a:t>Вывод. [Какой вывод важен для рекомендаций]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600" y="5353050"/>
            <a:ext cx="57150" cy="704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09600" y="1447800"/>
            <a:ext cx="3238500" cy="36576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l" marL="190500" indent="-190500">
              <a:lnSpc>
                <a:spcPct val="108000"/>
              </a:lnSpc>
              <a:buClr>
                <a:schemeClr val="accent1"/>
              </a:buClr>
              <a:buChar char="•"/>
            </a:pPr>
            <a:r>
              <a:rPr sz="2000" b="0" i="0">
                <a:solidFill>
                  <a:schemeClr val="tx1"/>
                </a:solidFill>
              </a:rPr>
              <a:t>[Сколько пациентов опрошено]</a:t>
            </a:r>
          </a:p>
          <a:p>
            <a:pPr algn="l" marL="190500" indent="-190500">
              <a:lnSpc>
                <a:spcPct val="108000"/>
              </a:lnSpc>
              <a:spcBef>
                <a:spcPts val="1400"/>
              </a:spcBef>
              <a:buClr>
                <a:schemeClr val="accent1"/>
              </a:buClr>
              <a:buChar char="•"/>
            </a:pPr>
            <a:r>
              <a:rPr sz="2000" b="0" i="0">
                <a:solidFill>
                  <a:schemeClr val="tx1"/>
                </a:solidFill>
              </a:rPr>
              <a:t>[О чём пациенты знают мало]</a:t>
            </a:r>
          </a:p>
          <a:p>
            <a:pPr algn="l" marL="190500" indent="-190500">
              <a:lnSpc>
                <a:spcPct val="108000"/>
              </a:lnSpc>
              <a:spcBef>
                <a:spcPts val="1400"/>
              </a:spcBef>
              <a:buClr>
                <a:schemeClr val="accent1"/>
              </a:buClr>
              <a:buChar char="•"/>
            </a:pPr>
            <a:r>
              <a:rPr sz="2000" b="0" i="0">
                <a:solidFill>
                  <a:schemeClr val="tx1"/>
                </a:solidFill>
              </a:rPr>
              <a:t>[Что влияет на соблюдение рекомендаций]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076700" y="1352550"/>
            <a:ext cx="7505700" cy="47625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1500" b="1" i="0">
                <a:solidFill>
                  <a:schemeClr val="tx1"/>
                </a:solidFill>
              </a:rPr>
              <a:t>[Ответы пациентов, %]</a:t>
            </a:r>
          </a:p>
          <a:p>
            <a:pPr algn="l">
              <a:lnSpc>
                <a:spcPct val="108000"/>
              </a:lnSpc>
            </a:pPr>
            <a:r>
              <a:rPr sz="1100" b="0" i="0">
                <a:solidFill>
                  <a:schemeClr val="tx2"/>
                </a:solidFill>
              </a:rPr>
              <a:t>[Значения для примера. Правая кнопка на графике, «Изменить данные»]</a:t>
            </a:r>
          </a:p>
        </p:txBody>
      </p:sp>
      <p:graphicFrame>
        <p:nvGraphicFramePr>
          <p:cNvPr id="7" name="Chart 6"/>
          <p:cNvGraphicFramePr>
            <a:graphicFrameLocks noGrp="1"/>
          </p:cNvGraphicFramePr>
          <p:nvPr/>
        </p:nvGraphicFramePr>
        <p:xfrm>
          <a:off x="4076700" y="1828800"/>
          <a:ext cx="7505700" cy="337185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6</a:t>
            </a:fld>
          </a:p>
        </p:txBody>
      </p:sp>
    </p:spTree>
  </p:cSld>
  <p:clrMapOvr>
    <a:masterClrMapping/>
  </p:clrMapOvr>
  <p:transition spd="med">
    <p:fade/>
  </p:transition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Глава 2. [Какие показатели изменились]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5353050"/>
            <a:ext cx="10972800" cy="7048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ctr" wrap="square" lIns="228600" tIns="57150" rIns="171450" bIns="57150">
            <a:normAutofit/>
          </a:bodyPr>
          <a:lstStyle/>
          <a:p>
            <a:pPr algn="l">
              <a:lnSpc>
                <a:spcPct val="108000"/>
              </a:lnSpc>
            </a:pPr>
            <a:r>
              <a:rPr sz="1800" b="0" i="0">
                <a:solidFill>
                  <a:schemeClr val="tx1"/>
                </a:solidFill>
              </a:rPr>
              <a:t>Вывод. [Что из таблицы важно: одна строка главная]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600" y="5353050"/>
            <a:ext cx="57150" cy="704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609600" y="2095500"/>
          <a:ext cx="10972800" cy="2362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50208"/>
                <a:gridCol w="2340864"/>
                <a:gridCol w="2340864"/>
                <a:gridCol w="2340864"/>
              </a:tblGrid>
              <a:tr h="590550"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bg1"/>
                          </a:solidFill>
                        </a:rPr>
                        <a:t>Показатель</a:t>
                      </a:r>
                    </a:p>
                  </a:txBody>
                  <a:tcPr anchor="ctr" marL="133350" marR="133350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bg1"/>
                          </a:solidFill>
                        </a:rPr>
                        <a:t>[Год 1]</a:t>
                      </a:r>
                    </a:p>
                  </a:txBody>
                  <a:tcPr anchor="ctr" marL="133350" marR="133350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bg1"/>
                          </a:solidFill>
                        </a:rPr>
                        <a:t>[Год 2]</a:t>
                      </a:r>
                    </a:p>
                  </a:txBody>
                  <a:tcPr anchor="ctr" marL="133350" marR="133350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bg1"/>
                          </a:solidFill>
                        </a:rPr>
                        <a:t>Изменение</a:t>
                      </a:r>
                    </a:p>
                  </a:txBody>
                  <a:tcPr anchor="ctr" marL="133350" marR="133350">
                    <a:solidFill>
                      <a:schemeClr val="accent1"/>
                    </a:solidFill>
                  </a:tcPr>
                </a:tc>
              </a:tr>
              <a:tr h="590550"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[Заболеваемость на 1 000 человек]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[00]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[00]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[+00 %]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</a:tr>
              <a:tr h="590550"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[Доля осложнений, %]</a:t>
                      </a:r>
                    </a:p>
                  </a:txBody>
                  <a:tcPr anchor="ctr" marL="133350" marR="133350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[00]</a:t>
                      </a:r>
                    </a:p>
                  </a:txBody>
                  <a:tcPr anchor="ctr" marL="133350" marR="133350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[00]</a:t>
                      </a:r>
                    </a:p>
                  </a:txBody>
                  <a:tcPr anchor="ctr" marL="133350" marR="133350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[+00 %]</a:t>
                      </a:r>
                    </a:p>
                  </a:txBody>
                  <a:tcPr anchor="ctr" marL="133350" marR="133350">
                    <a:solidFill>
                      <a:schemeClr val="bg1"/>
                    </a:solidFill>
                  </a:tcPr>
                </a:tc>
              </a:tr>
              <a:tr h="590550"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[Охват обследованием, %]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[00]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[00]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[+00 %]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7</a:t>
            </a:fld>
          </a:p>
        </p:txBody>
      </p:sp>
    </p:spTree>
  </p:cSld>
  <p:clrMapOvr>
    <a:masterClrMapping/>
  </p:clrMapOvr>
  <p:transition spd="med">
    <p:fade/>
  </p:transition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Глава 2. [Какие проблемы выявлены]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609600" y="1352550"/>
            <a:ext cx="5429250" cy="2295525"/>
          </a:xfrm>
          <a:prstGeom prst="roundRect">
            <a:avLst>
              <a:gd name="adj" fmla="val 6000"/>
            </a:avLst>
          </a:prstGeom>
          <a:noFill/>
          <a:ln w="15875">
            <a:solidFill>
              <a:schemeClr val="accent3"/>
            </a:solidFill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Сильные стороны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2000" b="0" i="0">
                <a:solidFill>
                  <a:schemeClr val="tx2"/>
                </a:solidFill>
              </a:rPr>
              <a:t>[Что работает и что сохранить]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153150" y="1352550"/>
            <a:ext cx="5429250" cy="2295525"/>
          </a:xfrm>
          <a:prstGeom prst="roundRect">
            <a:avLst>
              <a:gd name="adj" fmla="val 6000"/>
            </a:avLst>
          </a:prstGeom>
          <a:solidFill>
            <a:schemeClr val="accent1"/>
          </a:solidFill>
          <a:ln>
            <a:noFill/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400" b="1" i="0">
                <a:solidFill>
                  <a:schemeClr val="bg1"/>
                </a:solidFill>
                <a:latin typeface="+mj-lt"/>
              </a:rPr>
              <a:t>Слабые стороны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2000" b="0" i="0">
                <a:solidFill>
                  <a:schemeClr val="bg1"/>
                </a:solidFill>
              </a:rPr>
              <a:t>[Главная проблема из анализа]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09600" y="3762375"/>
            <a:ext cx="5429250" cy="2295525"/>
          </a:xfrm>
          <a:prstGeom prst="roundRect">
            <a:avLst>
              <a:gd name="adj" fmla="val 6000"/>
            </a:avLst>
          </a:prstGeom>
          <a:noFill/>
          <a:ln w="15875">
            <a:solidFill>
              <a:schemeClr val="accent3"/>
            </a:solidFill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Возможности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2000" b="0" i="0">
                <a:solidFill>
                  <a:schemeClr val="tx2"/>
                </a:solidFill>
              </a:rPr>
              <a:t>[Что можно использовать]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153150" y="3762375"/>
            <a:ext cx="5429250" cy="2295525"/>
          </a:xfrm>
          <a:prstGeom prst="roundRect">
            <a:avLst>
              <a:gd name="adj" fmla="val 6000"/>
            </a:avLst>
          </a:prstGeom>
          <a:noFill/>
          <a:ln w="15875">
            <a:solidFill>
              <a:schemeClr val="accent3"/>
            </a:solidFill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Угрозы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2000" b="0" i="0">
                <a:solidFill>
                  <a:schemeClr val="tx2"/>
                </a:solidFill>
              </a:rPr>
              <a:t>[Чего опасаться]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8</a:t>
            </a:fld>
          </a:p>
        </p:txBody>
      </p:sp>
    </p:spTree>
  </p:cSld>
  <p:clrMapOvr>
    <a:masterClrMapping/>
  </p:clrMapOvr>
  <p:transition spd="med">
    <p:fade/>
  </p:transition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Глава 3. [Что вы предлагаете, одним предложением]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5353050"/>
            <a:ext cx="10972800" cy="7048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ctr" wrap="square" lIns="228600" tIns="57150" rIns="171450" bIns="57150">
            <a:normAutofit/>
          </a:bodyPr>
          <a:lstStyle/>
          <a:p>
            <a:pPr algn="l">
              <a:lnSpc>
                <a:spcPct val="108000"/>
              </a:lnSpc>
            </a:pPr>
            <a:r>
              <a:rPr sz="1800" b="0" i="0">
                <a:solidFill>
                  <a:schemeClr val="tx1"/>
                </a:solidFill>
              </a:rPr>
              <a:t>Вывод. [Какую проблему из анализа закрывает каждая мера]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600" y="5353050"/>
            <a:ext cx="57150" cy="704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Pentagon 4"/>
          <p:cNvSpPr/>
          <p:nvPr/>
        </p:nvSpPr>
        <p:spPr>
          <a:xfrm>
            <a:off x="609600" y="1371600"/>
            <a:ext cx="3746500" cy="800100"/>
          </a:xfrm>
          <a:prstGeom prst="homePlate">
            <a:avLst>
              <a:gd name="adj" fmla="val 22000"/>
            </a:avLst>
          </a:prstGeom>
          <a:solidFill>
            <a:schemeClr val="accent1"/>
          </a:solidFill>
          <a:ln>
            <a:noFill/>
          </a:ln>
        </p:spPr>
        <p:txBody>
          <a:bodyPr rtlCol="0" anchor="ctr" wrap="square" lIns="133350" tIns="19050" rIns="2286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1800" b="1" i="0">
                <a:solidFill>
                  <a:schemeClr val="bg1"/>
                </a:solidFill>
                <a:latin typeface="+mj-lt"/>
              </a:rPr>
              <a:t>[Памятка для пациентов]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23900" y="2343150"/>
            <a:ext cx="3422650" cy="281940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000" b="0" i="0">
                <a:solidFill>
                  <a:schemeClr val="tx1"/>
                </a:solidFill>
              </a:rPr>
              <a:t>[О чём и кому]</a:t>
            </a:r>
          </a:p>
        </p:txBody>
      </p:sp>
      <p:sp>
        <p:nvSpPr>
          <p:cNvPr id="7" name="Chevron 6"/>
          <p:cNvSpPr/>
          <p:nvPr/>
        </p:nvSpPr>
        <p:spPr>
          <a:xfrm>
            <a:off x="4222750" y="1371600"/>
            <a:ext cx="3746500" cy="800100"/>
          </a:xfrm>
          <a:prstGeom prst="chevron">
            <a:avLst>
              <a:gd name="adj" fmla="val 22000"/>
            </a:avLst>
          </a:prstGeom>
          <a:solidFill>
            <a:schemeClr val="accent2"/>
          </a:solidFill>
          <a:ln>
            <a:noFill/>
          </a:ln>
        </p:spPr>
        <p:txBody>
          <a:bodyPr rtlCol="0" anchor="ctr" wrap="square" lIns="285750" tIns="19050" rIns="2286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1800" b="1" i="0">
                <a:solidFill>
                  <a:schemeClr val="bg1"/>
                </a:solidFill>
                <a:latin typeface="+mj-lt"/>
              </a:rPr>
              <a:t>[Беседа или школа пациента]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337050" y="2343150"/>
            <a:ext cx="3422650" cy="281940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000" b="0" i="0">
                <a:solidFill>
                  <a:schemeClr val="tx1"/>
                </a:solidFill>
              </a:rPr>
              <a:t>[Как часто и кто проводит]</a:t>
            </a:r>
          </a:p>
        </p:txBody>
      </p:sp>
      <p:sp>
        <p:nvSpPr>
          <p:cNvPr id="9" name="Chevron 8"/>
          <p:cNvSpPr/>
          <p:nvPr/>
        </p:nvSpPr>
        <p:spPr>
          <a:xfrm>
            <a:off x="7835900" y="1371600"/>
            <a:ext cx="3746500" cy="800100"/>
          </a:xfrm>
          <a:prstGeom prst="chevron">
            <a:avLst>
              <a:gd name="adj" fmla="val 22000"/>
            </a:avLst>
          </a:prstGeom>
          <a:solidFill>
            <a:schemeClr val="accent1"/>
          </a:solidFill>
          <a:ln>
            <a:noFill/>
          </a:ln>
        </p:spPr>
        <p:txBody>
          <a:bodyPr rtlCol="0" anchor="ctr" wrap="square" lIns="285750" tIns="19050" rIns="2286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1800" b="1" i="0">
                <a:solidFill>
                  <a:schemeClr val="bg1"/>
                </a:solidFill>
                <a:latin typeface="+mj-lt"/>
              </a:rPr>
              <a:t>[Алгоритм для персонала]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950200" y="2343150"/>
            <a:ext cx="3422650" cy="281940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000" b="0" i="0">
                <a:solidFill>
                  <a:schemeClr val="tx1"/>
                </a:solidFill>
              </a:rPr>
              <a:t>[Что меняется в работе]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9</a:t>
            </a:fld>
          </a:p>
        </p:txBody>
      </p:sp>
    </p:spTree>
  </p:cSld>
  <p:clrMapOvr>
    <a:masterClrMapping/>
  </p:clrMapOvr>
  <p:transition spd="med">
    <p:fade/>
  </p:transition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Глава 3. [Какой результат дадут рекомендации]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5353050"/>
            <a:ext cx="10972800" cy="7048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ctr" wrap="square" lIns="228600" tIns="57150" rIns="171450" bIns="57150">
            <a:normAutofit/>
          </a:bodyPr>
          <a:lstStyle/>
          <a:p>
            <a:pPr algn="l">
              <a:lnSpc>
                <a:spcPct val="108000"/>
              </a:lnSpc>
            </a:pPr>
            <a:r>
              <a:rPr sz="1800" b="0" i="0">
                <a:solidFill>
                  <a:schemeClr val="tx1"/>
                </a:solidFill>
              </a:rPr>
              <a:t>Расчёт. [Как получена цифра и какие затраты учтены]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600" y="5353050"/>
            <a:ext cx="57150" cy="704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09600" y="1562100"/>
            <a:ext cx="5047488" cy="1428750"/>
          </a:xfrm>
          <a:prstGeom prst="rect">
            <a:avLst/>
          </a:prstGeom>
          <a:noFill/>
        </p:spPr>
        <p:txBody>
          <a:bodyPr wrap="square" anchor="b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9600" b="1" i="0">
                <a:solidFill>
                  <a:schemeClr val="accent1"/>
                </a:solidFill>
                <a:latin typeface="+mj-lt"/>
              </a:rPr>
              <a:t>00 %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09600" y="3086100"/>
            <a:ext cx="4856988" cy="190500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200" b="0" i="0">
                <a:solidFill>
                  <a:schemeClr val="tx1"/>
                </a:solidFill>
              </a:rPr>
              <a:t>[Главный эффект: что изменится и за какой срок]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809488" y="1562100"/>
            <a:ext cx="5772912" cy="1647825"/>
          </a:xfrm>
          <a:prstGeom prst="roundRect">
            <a:avLst>
              <a:gd name="adj" fmla="val 6000"/>
            </a:avLst>
          </a:prstGeom>
          <a:noFill/>
          <a:ln w="15875">
            <a:solidFill>
              <a:schemeClr val="accent3"/>
            </a:solidFill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000" b="1" i="0">
                <a:solidFill>
                  <a:schemeClr val="tx1"/>
                </a:solidFill>
                <a:latin typeface="+mj-lt"/>
              </a:rPr>
              <a:t>[Показатель]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1700" b="0" i="0">
                <a:solidFill>
                  <a:schemeClr val="tx2"/>
                </a:solidFill>
              </a:rPr>
              <a:t>Было [00], станет [00]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809488" y="3343275"/>
            <a:ext cx="5772912" cy="1647825"/>
          </a:xfrm>
          <a:prstGeom prst="roundRect">
            <a:avLst>
              <a:gd name="adj" fmla="val 6000"/>
            </a:avLst>
          </a:prstGeom>
          <a:noFill/>
          <a:ln w="15875">
            <a:solidFill>
              <a:schemeClr val="accent3"/>
            </a:solidFill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000" b="1" i="0">
                <a:solidFill>
                  <a:schemeClr val="tx1"/>
                </a:solidFill>
                <a:latin typeface="+mj-lt"/>
              </a:rPr>
              <a:t>[Показатель]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1700" b="0" i="0">
                <a:solidFill>
                  <a:schemeClr val="tx2"/>
                </a:solidFill>
              </a:rPr>
              <a:t>Было [00], станет [00]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10</a:t>
            </a:fld>
          </a:p>
        </p:txBody>
      </p:sp>
    </p:spTree>
  </p:cSld>
  <p:clrMapOvr>
    <a:masterClrMapping/>
  </p:clrMapOvr>
  <p:transition spd="med">
    <p:fade/>
  </p:transition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Выводы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5353050"/>
            <a:ext cx="10972800" cy="7048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ctr" wrap="square" lIns="228600" tIns="57150" rIns="171450" bIns="57150">
            <a:normAutofit/>
          </a:bodyPr>
          <a:lstStyle/>
          <a:p>
            <a:pPr algn="l">
              <a:lnSpc>
                <a:spcPct val="108000"/>
              </a:lnSpc>
            </a:pPr>
            <a:r>
              <a:rPr sz="1800" b="0" i="0">
                <a:solidFill>
                  <a:schemeClr val="tx1"/>
                </a:solidFill>
              </a:rPr>
              <a:t>Значимость. [Кто и как может применить результаты]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600" y="5353050"/>
            <a:ext cx="57150" cy="704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609600" y="2019300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 wrap="square" lIns="0" tIns="0" rIns="0" bIns="0"/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bg1"/>
                </a:solidFill>
                <a:latin typeface="+mj-lt"/>
              </a:rPr>
              <a:t>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352550" y="1847850"/>
            <a:ext cx="10229850" cy="8763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200" b="0" i="0">
                <a:solidFill>
                  <a:schemeClr val="tx1"/>
                </a:solidFill>
              </a:rPr>
              <a:t>[Вывод по первой главе: что установлено]</a:t>
            </a:r>
          </a:p>
        </p:txBody>
      </p:sp>
      <p:sp>
        <p:nvSpPr>
          <p:cNvPr id="7" name="Oval 6"/>
          <p:cNvSpPr/>
          <p:nvPr/>
        </p:nvSpPr>
        <p:spPr>
          <a:xfrm>
            <a:off x="609600" y="3009900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 wrap="square" lIns="0" tIns="0" rIns="0" bIns="0"/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bg1"/>
                </a:solidFill>
                <a:latin typeface="+mj-lt"/>
              </a:rPr>
              <a:t>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352550" y="2838450"/>
            <a:ext cx="10229850" cy="8763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200" b="0" i="0">
                <a:solidFill>
                  <a:schemeClr val="tx1"/>
                </a:solidFill>
              </a:rPr>
              <a:t>[Вывод по второй главе: что показал анализ]</a:t>
            </a:r>
          </a:p>
        </p:txBody>
      </p:sp>
      <p:sp>
        <p:nvSpPr>
          <p:cNvPr id="9" name="Oval 8"/>
          <p:cNvSpPr/>
          <p:nvPr/>
        </p:nvSpPr>
        <p:spPr>
          <a:xfrm>
            <a:off x="609600" y="4000500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 wrap="square" lIns="0" tIns="0" rIns="0" bIns="0"/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bg1"/>
                </a:solidFill>
                <a:latin typeface="+mj-lt"/>
              </a:rPr>
              <a:t>3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352550" y="3829050"/>
            <a:ext cx="10229850" cy="8763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200" b="0" i="0">
                <a:solidFill>
                  <a:schemeClr val="tx1"/>
                </a:solidFill>
              </a:rPr>
              <a:t>[Вывод по третьей главе: что предложено и какой эффект]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11</a:t>
            </a:fld>
          </a:p>
        </p:txBody>
      </p:sp>
    </p:spTree>
  </p:cSld>
  <p:clrMapOvr>
    <a:masterClrMapping/>
  </p:clrMapOvr>
  <p:transition spd="med">
    <p:fade/>
  </p:transition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Спасибо за внимание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Ваши вопросы</a:t>
            </a:r>
          </a:p>
        </p:txBody>
      </p:sp>
    </p:spTree>
  </p:cSld>
  <p:clrMapOvr>
    <a:masterClrMapping/>
  </p:clrMapOvr>
  <p:transition spd="med">
    <p:fade/>
  </p:transition>
</p:sld>
</file>

<file path=ppt/theme/theme1.xml><?xml version="1.0" encoding="utf-8"?>
<a:theme xmlns:a="http://schemas.openxmlformats.org/drawingml/2006/main" name="Office Theme">
  <a:themeElements>
    <a:clrScheme name="Scribo Медицина синяя">
      <a:dk1>
        <a:srgbClr val="0E2F3B"/>
      </a:dk1>
      <a:lt1>
        <a:srgbClr val="F4FAFC"/>
      </a:lt1>
      <a:dk2>
        <a:srgbClr val="557480"/>
      </a:dk2>
      <a:lt2>
        <a:srgbClr val="DFF1F6"/>
      </a:lt2>
      <a:accent1>
        <a:srgbClr val="0F6E8C"/>
      </a:accent1>
      <a:accent2>
        <a:srgbClr val="46AFC8"/>
      </a:accent2>
      <a:accent3>
        <a:srgbClr val="C7E3EB"/>
      </a:accent3>
      <a:accent4>
        <a:srgbClr val="F2A65A"/>
      </a:accent4>
      <a:accent5>
        <a:srgbClr val="46AFC8"/>
      </a:accent5>
      <a:accent6>
        <a:srgbClr val="0F6E8C"/>
      </a:accent6>
      <a:hlink>
        <a:srgbClr val="0F6E8C"/>
      </a:hlink>
      <a:folHlink>
        <a:srgbClr val="557480"/>
      </a:folHlink>
    </a:clrScheme>
    <a:fontScheme name="Scribo">
      <a:majorFont>
        <a:latin typeface="Tahoma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ahoma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Защита диплома: медицина и сестринское дело. Шаблон презентации</dc:title>
  <dc:subject/>
  <dc:creator>Scribo</dc:creator>
  <cp:keywords/>
  <dc:description>scribo-ai.com/shablony-prezentacij/</dc:description>
  <cp:lastModifiedBy>Scribo</cp:lastModifiedBy>
  <cp:revision>1</cp:revision>
  <dcterms:created xsi:type="dcterms:W3CDTF">2013-01-27T09:14:16Z</dcterms:created>
  <dcterms:modified xsi:type="dcterms:W3CDTF">2013-01-27T09:15:58Z</dcterms:modified>
  <cp:category/>
</cp:coreProperties>
</file>