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Показатель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</c:spPr>
          </c:dPt>
          <c:dPt>
            <c:idx val="1"/>
            <c:spPr>
              <a:solidFill>
                <a:schemeClr val="accent2"/>
              </a:solidFill>
            </c:spPr>
          </c:dPt>
          <c:dPt>
            <c:idx val="2"/>
            <c:spPr>
              <a:solidFill>
                <a:schemeClr val="accent4"/>
              </a:solidFill>
            </c:spPr>
          </c:dPt>
          <c:dPt>
            <c:idx val="3"/>
            <c:spPr>
              <a:solidFill>
                <a:schemeClr val="tx2"/>
              </a:solidFill>
            </c:spPr>
          </c:dPt>
          <c:cat>
            <c:strRef>
              <c:f>Sheet1!$A$2:$A$5</c:f>
              <c:strCache>
                <c:ptCount val="4"/>
                <c:pt idx="0">
                  <c:v>[Вариант 1]</c:v>
                </c:pt>
                <c:pt idx="1">
                  <c:v>[Вариант 2]</c:v>
                </c:pt>
                <c:pt idx="2">
                  <c:v>[Вариант 3]</c:v>
                </c:pt>
                <c:pt idx="3">
                  <c:v>[Другое]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45</c:v>
                </c:pt>
                <c:pt idx="1">
                  <c:v>25</c:v>
                </c:pt>
                <c:pt idx="2">
                  <c:v>20</c:v>
                </c:pt>
                <c:pt idx="3">
                  <c:v>10</c:v>
                </c:pt>
              </c:numCache>
            </c:numRef>
          </c:val>
        </c:ser>
        <c:dLbls>
          <c:txPr>
            <a:bodyPr/>
            <a:lstStyle/>
            <a:p>
              <a:pPr>
                <a:defRPr sz="1300" b="1">
                  <a:solidFill>
                    <a:schemeClr val="bg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</c:plotArea>
    <c:legend>
      <c:legendPos/>
      <c:layout/>
      <c:overlay val="0"/>
    </c:legend>
    <c:plotVisOnly val="1"/>
    <c:dispBlanksAs val="gap"/>
    <c:showDLblsOverMax val="0"/>
  </c:chart>
  <c:txPr>
    <a:bodyPr/>
    <a:lstStyle/>
    <a:p>
      <a:pPr>
        <a:defRPr sz="1300">
          <a:solidFill>
            <a:schemeClr val="tx1"/>
          </a:solidFill>
        </a:defRPr>
      </a:pPr>
      <a:endParaRPr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пользоваться шаблоном. Всё в квадратных скобках замените своим. Подсказка, что сказать на слайде, лежит здесь, в заметках. Лишний слайд удалите, номера пересчитаются сами. Сверьте порядок с методичкой вуза.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около минуты. Поздоровайтесь, назовите тему и руководителя. Затем одна цифра и вопрос, на который отвечает работа. Историю вопроса здесь не рассказывайте.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Прочитайте цель. Задачи не зачитывайте подряд, скажите, что они решались по главам. Слова должны совпасть с введением: комиссия сверяет.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20 секунд. Объект и предмет прочитайте, методы назовите одной фразой.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около минуты. В первой главе мною рассмотрено... Что взяли и зачем, без пересказа теории. Называйте только авторов из списка литературы.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Во второй главе мною... Сначала вывод, потом график. Подпишите номер рисунка: комиссия ищет его в работе. График настоящий, данные меняются в PowerPoint.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40 секунд. Не читайте таблицу строками, назовите одно главное. Перед защитой пересчитайте значения по цифрам из работы.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40 секунд. Подведите к главной проблеме: на неё отвечает следующий слайд.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В третьей главе мною предложено... Это главный слайд защиты: покажите связь мер с найденными проблемами.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Назовите расчёт, а не обещание. Каждая цифра должна быть в работе.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Прочитайте выводы и скажите, что цель достигнута. Поблагодарите комиссию и руководителя.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19250"/>
            <a:ext cx="6000750" cy="224409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034790"/>
            <a:ext cx="6000750" cy="137541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Chevron 3"/>
          <p:cNvSpPr/>
          <p:nvPr/>
        </p:nvSpPr>
        <p:spPr>
          <a:xfrm>
            <a:off x="6858000" y="1238250"/>
            <a:ext cx="1619250" cy="1905000"/>
          </a:xfrm>
          <a:prstGeom prst="chevron">
            <a:avLst>
              <a:gd name="adj" fmla="val 45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Chevron 4"/>
          <p:cNvSpPr/>
          <p:nvPr/>
        </p:nvSpPr>
        <p:spPr>
          <a:xfrm>
            <a:off x="7639050" y="1238250"/>
            <a:ext cx="1619250" cy="1905000"/>
          </a:xfrm>
          <a:prstGeom prst="chevron">
            <a:avLst>
              <a:gd name="adj" fmla="val 45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Chevron 5"/>
          <p:cNvSpPr/>
          <p:nvPr/>
        </p:nvSpPr>
        <p:spPr>
          <a:xfrm>
            <a:off x="8420100" y="1238250"/>
            <a:ext cx="1619250" cy="1905000"/>
          </a:xfrm>
          <a:prstGeom prst="chevron">
            <a:avLst>
              <a:gd name="adj" fmla="val 45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Chevron 6"/>
          <p:cNvSpPr/>
          <p:nvPr/>
        </p:nvSpPr>
        <p:spPr>
          <a:xfrm>
            <a:off x="9201150" y="1238250"/>
            <a:ext cx="1619250" cy="1905000"/>
          </a:xfrm>
          <a:prstGeom prst="chevron">
            <a:avLst>
              <a:gd name="adj" fmla="val 45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Chevron 7"/>
          <p:cNvSpPr/>
          <p:nvPr/>
        </p:nvSpPr>
        <p:spPr>
          <a:xfrm>
            <a:off x="9982200" y="1238250"/>
            <a:ext cx="1619250" cy="1905000"/>
          </a:xfrm>
          <a:prstGeom prst="chevron">
            <a:avLst>
              <a:gd name="adj" fmla="val 45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Chevron 8"/>
          <p:cNvSpPr/>
          <p:nvPr/>
        </p:nvSpPr>
        <p:spPr>
          <a:xfrm>
            <a:off x="10763250" y="1238250"/>
            <a:ext cx="1619250" cy="1905000"/>
          </a:xfrm>
          <a:prstGeom prst="chevron">
            <a:avLst>
              <a:gd name="adj" fmla="val 45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Chevron 9"/>
          <p:cNvSpPr/>
          <p:nvPr/>
        </p:nvSpPr>
        <p:spPr>
          <a:xfrm>
            <a:off x="7620000" y="3524250"/>
            <a:ext cx="1619250" cy="1905000"/>
          </a:xfrm>
          <a:prstGeom prst="chevron">
            <a:avLst>
              <a:gd name="adj" fmla="val 45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Chevron 10"/>
          <p:cNvSpPr/>
          <p:nvPr/>
        </p:nvSpPr>
        <p:spPr>
          <a:xfrm>
            <a:off x="8401050" y="3524250"/>
            <a:ext cx="1619250" cy="1905000"/>
          </a:xfrm>
          <a:prstGeom prst="chevron">
            <a:avLst>
              <a:gd name="adj" fmla="val 45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Chevron 11"/>
          <p:cNvSpPr/>
          <p:nvPr/>
        </p:nvSpPr>
        <p:spPr>
          <a:xfrm>
            <a:off x="9182100" y="3524250"/>
            <a:ext cx="1619250" cy="1905000"/>
          </a:xfrm>
          <a:prstGeom prst="chevron">
            <a:avLst>
              <a:gd name="adj" fmla="val 45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Chevron 12"/>
          <p:cNvSpPr/>
          <p:nvPr/>
        </p:nvSpPr>
        <p:spPr>
          <a:xfrm>
            <a:off x="9963150" y="3524250"/>
            <a:ext cx="1619250" cy="1905000"/>
          </a:xfrm>
          <a:prstGeom prst="chevron">
            <a:avLst>
              <a:gd name="adj" fmla="val 45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Chevron 13"/>
          <p:cNvSpPr/>
          <p:nvPr/>
        </p:nvSpPr>
        <p:spPr>
          <a:xfrm>
            <a:off x="10744200" y="3524250"/>
            <a:ext cx="1619250" cy="1905000"/>
          </a:xfrm>
          <a:prstGeom prst="chevron">
            <a:avLst>
              <a:gd name="adj" fmla="val 45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19250"/>
            <a:ext cx="6000750" cy="2244090"/>
          </a:xfrm>
        </p:spPr>
        <p:txBody>
          <a:bodyPr anchor="b" lIns="0" tIns="0" rIns="0" bIns="0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034790"/>
            <a:ext cx="6000750" cy="1375410"/>
          </a:xfrm>
        </p:spPr>
        <p:txBody>
          <a:bodyPr anchor="t" lIns="0" tIns="0" rIns="0" bIns="0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hevron 3"/>
          <p:cNvSpPr/>
          <p:nvPr/>
        </p:nvSpPr>
        <p:spPr>
          <a:xfrm>
            <a:off x="6858000" y="1238250"/>
            <a:ext cx="1619250" cy="1905000"/>
          </a:xfrm>
          <a:prstGeom prst="chevron">
            <a:avLst>
              <a:gd name="adj" fmla="val 45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Chevron 4"/>
          <p:cNvSpPr/>
          <p:nvPr/>
        </p:nvSpPr>
        <p:spPr>
          <a:xfrm>
            <a:off x="7639050" y="1238250"/>
            <a:ext cx="1619250" cy="1905000"/>
          </a:xfrm>
          <a:prstGeom prst="chevron">
            <a:avLst>
              <a:gd name="adj" fmla="val 45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Chevron 5"/>
          <p:cNvSpPr/>
          <p:nvPr/>
        </p:nvSpPr>
        <p:spPr>
          <a:xfrm>
            <a:off x="8420100" y="1238250"/>
            <a:ext cx="1619250" cy="1905000"/>
          </a:xfrm>
          <a:prstGeom prst="chevron">
            <a:avLst>
              <a:gd name="adj" fmla="val 45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Chevron 6"/>
          <p:cNvSpPr/>
          <p:nvPr/>
        </p:nvSpPr>
        <p:spPr>
          <a:xfrm>
            <a:off x="9201150" y="1238250"/>
            <a:ext cx="1619250" cy="1905000"/>
          </a:xfrm>
          <a:prstGeom prst="chevron">
            <a:avLst>
              <a:gd name="adj" fmla="val 45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Chevron 7"/>
          <p:cNvSpPr/>
          <p:nvPr/>
        </p:nvSpPr>
        <p:spPr>
          <a:xfrm>
            <a:off x="9982200" y="1238250"/>
            <a:ext cx="1619250" cy="1905000"/>
          </a:xfrm>
          <a:prstGeom prst="chevron">
            <a:avLst>
              <a:gd name="adj" fmla="val 45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Chevron 8"/>
          <p:cNvSpPr/>
          <p:nvPr/>
        </p:nvSpPr>
        <p:spPr>
          <a:xfrm>
            <a:off x="10763250" y="1238250"/>
            <a:ext cx="1619250" cy="1905000"/>
          </a:xfrm>
          <a:prstGeom prst="chevron">
            <a:avLst>
              <a:gd name="adj" fmla="val 45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Chevron 9"/>
          <p:cNvSpPr/>
          <p:nvPr/>
        </p:nvSpPr>
        <p:spPr>
          <a:xfrm>
            <a:off x="7620000" y="3524250"/>
            <a:ext cx="1619250" cy="1905000"/>
          </a:xfrm>
          <a:prstGeom prst="chevron">
            <a:avLst>
              <a:gd name="adj" fmla="val 45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Chevron 10"/>
          <p:cNvSpPr/>
          <p:nvPr/>
        </p:nvSpPr>
        <p:spPr>
          <a:xfrm>
            <a:off x="8401050" y="3524250"/>
            <a:ext cx="1619250" cy="1905000"/>
          </a:xfrm>
          <a:prstGeom prst="chevron">
            <a:avLst>
              <a:gd name="adj" fmla="val 45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Chevron 11"/>
          <p:cNvSpPr/>
          <p:nvPr/>
        </p:nvSpPr>
        <p:spPr>
          <a:xfrm>
            <a:off x="9182100" y="3524250"/>
            <a:ext cx="1619250" cy="1905000"/>
          </a:xfrm>
          <a:prstGeom prst="chevron">
            <a:avLst>
              <a:gd name="adj" fmla="val 45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Chevron 12"/>
          <p:cNvSpPr/>
          <p:nvPr/>
        </p:nvSpPr>
        <p:spPr>
          <a:xfrm>
            <a:off x="9963150" y="3524250"/>
            <a:ext cx="1619250" cy="1905000"/>
          </a:xfrm>
          <a:prstGeom prst="chevron">
            <a:avLst>
              <a:gd name="adj" fmla="val 45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Chevron 13"/>
          <p:cNvSpPr/>
          <p:nvPr/>
        </p:nvSpPr>
        <p:spPr>
          <a:xfrm>
            <a:off x="10744200" y="3524250"/>
            <a:ext cx="1619250" cy="1905000"/>
          </a:xfrm>
          <a:prstGeom prst="chevron">
            <a:avLst>
              <a:gd name="adj" fmla="val 45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23850"/>
            <a:ext cx="9525000" cy="762000"/>
          </a:xfrm>
        </p:spPr>
        <p:txBody>
          <a:bodyPr lIns="0" tIns="0" rIns="0" bIns="0" anchor="ctr" wrap="square">
            <a:normAutofit/>
          </a:bodyPr>
          <a:lstStyle>
            <a:lvl1pPr marL="0" indent="0" algn="l">
              <a:buNone/>
              <a:defRPr sz="26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nip Single Corner Rectangle 2"/>
          <p:cNvSpPr/>
          <p:nvPr/>
        </p:nvSpPr>
        <p:spPr>
          <a:xfrm>
            <a:off x="0" y="266700"/>
            <a:ext cx="10572750" cy="876300"/>
          </a:xfrm>
          <a:prstGeom prst="snip1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[Тема работы дословно, как в приказе]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Выпускная квалификационная работа. [Направление, вуз, год]</a:t>
            </a:r>
          </a:p>
          <a:p>
            <a:pPr>
              <a:spcBef>
                <a:spcPts val="1000"/>
              </a:spcBef>
            </a:pPr>
            <a:r>
              <a:rPr b="1"/>
              <a:t>[Фамилия Имя]</a:t>
            </a:r>
          </a:p>
          <a:p>
            <a:r>
              <a:t>[Группа. Научный руководитель]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543050"/>
            <a:ext cx="600075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00" b="1" i="0">
                <a:solidFill>
                  <a:schemeClr val="accent1"/>
                </a:solidFill>
              </a:rPr>
              <a:t>ЗАЩИТА ВЫПУСКНОЙ РАБОТЫ</a:t>
            </a:r>
          </a:p>
        </p:txBody>
      </p:sp>
    </p:spTree>
  </p:cSld>
  <p:clrMapOvr>
    <a:masterClrMapping/>
  </p:clrMapOvr>
  <p:transition spd="med">
    <p:push dir="l"/>
  </p:transition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[Актуальность одной фразой: что происходит и почему это проблема]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Вопрос. [На какой вопрос отвечает работа]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562100"/>
            <a:ext cx="5047488" cy="142875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9600" b="1" i="0">
                <a:solidFill>
                  <a:schemeClr val="accent1"/>
                </a:solidFill>
                <a:latin typeface="+mj-lt"/>
              </a:rPr>
              <a:t>00 %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3086100"/>
            <a:ext cx="4856988" cy="1905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[Что значит главная цифра. Берите её из первой главы и указывайте источник]</a:t>
            </a:r>
          </a:p>
        </p:txBody>
      </p:sp>
      <p:sp>
        <p:nvSpPr>
          <p:cNvPr id="7" name="Rectangle 6"/>
          <p:cNvSpPr/>
          <p:nvPr/>
        </p:nvSpPr>
        <p:spPr>
          <a:xfrm>
            <a:off x="5809488" y="1562100"/>
            <a:ext cx="5772912" cy="16478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[Факт 1]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[Источник и последствие]</a:t>
            </a:r>
          </a:p>
        </p:txBody>
      </p:sp>
      <p:sp>
        <p:nvSpPr>
          <p:cNvPr id="8" name="Rectangle 7"/>
          <p:cNvSpPr/>
          <p:nvPr/>
        </p:nvSpPr>
        <p:spPr>
          <a:xfrm>
            <a:off x="5809488" y="1562100"/>
            <a:ext cx="5772912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809488" y="3343275"/>
            <a:ext cx="5772912" cy="16478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[Факт 2]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[Источник и последствие]</a:t>
            </a:r>
          </a:p>
        </p:txBody>
      </p:sp>
      <p:sp>
        <p:nvSpPr>
          <p:cNvPr id="10" name="Rectangle 9"/>
          <p:cNvSpPr/>
          <p:nvPr/>
        </p:nvSpPr>
        <p:spPr>
          <a:xfrm>
            <a:off x="5809488" y="3343275"/>
            <a:ext cx="5772912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2</a:t>
            </a:fld>
          </a:p>
        </p:txBody>
      </p:sp>
    </p:spTree>
  </p:cSld>
  <p:clrMapOvr>
    <a:masterClrMapping/>
  </p:clrMapOvr>
  <p:transition spd="med">
    <p:push dir="l"/>
  </p:transition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Цель работы и задачи, которые к ней ведут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Цель. [Цель дословно из введения, одно предложение]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1562100"/>
            <a:ext cx="2614612" cy="3429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1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000" b="1" i="0">
                <a:solidFill>
                  <a:schemeClr val="tx1"/>
                </a:solidFill>
                <a:latin typeface="+mj-lt"/>
              </a:rPr>
              <a:t>Глава 1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[Задача дословно из введения: изучить, уточнить]</a:t>
            </a:r>
          </a:p>
        </p:txBody>
      </p:sp>
      <p:sp>
        <p:nvSpPr>
          <p:cNvPr id="6" name="Rectangle 5"/>
          <p:cNvSpPr/>
          <p:nvPr/>
        </p:nvSpPr>
        <p:spPr>
          <a:xfrm>
            <a:off x="609600" y="1562100"/>
            <a:ext cx="2614612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3395662" y="1562100"/>
            <a:ext cx="2614612" cy="3429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2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000" b="1" i="0">
                <a:solidFill>
                  <a:schemeClr val="tx1"/>
                </a:solidFill>
                <a:latin typeface="+mj-lt"/>
              </a:rPr>
              <a:t>Глава 2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[Задача дословно: проанализировать, оценить]</a:t>
            </a:r>
          </a:p>
        </p:txBody>
      </p:sp>
      <p:sp>
        <p:nvSpPr>
          <p:cNvPr id="8" name="Rectangle 7"/>
          <p:cNvSpPr/>
          <p:nvPr/>
        </p:nvSpPr>
        <p:spPr>
          <a:xfrm>
            <a:off x="3395662" y="1562100"/>
            <a:ext cx="2614612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181725" y="1562100"/>
            <a:ext cx="2614612" cy="3429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3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000" b="1" i="0">
                <a:solidFill>
                  <a:schemeClr val="tx1"/>
                </a:solidFill>
                <a:latin typeface="+mj-lt"/>
              </a:rPr>
              <a:t>Глава 2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[Задача дословно: выявить, определить]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81725" y="1562100"/>
            <a:ext cx="2614612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967788" y="1562100"/>
            <a:ext cx="2614612" cy="3429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4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000" b="1" i="0">
                <a:solidFill>
                  <a:schemeClr val="tx1"/>
                </a:solidFill>
                <a:latin typeface="+mj-lt"/>
              </a:rPr>
              <a:t>Глава 3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[Задача дословно: разработать, предложить]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967788" y="1562100"/>
            <a:ext cx="2614612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3</a:t>
            </a:fld>
          </a:p>
        </p:txBody>
      </p:sp>
    </p:spTree>
  </p:cSld>
  <p:clrMapOvr>
    <a:masterClrMapping/>
  </p:clrMapOvr>
  <p:transition spd="med">
    <p:push dir="l"/>
  </p:transition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Что изучалось и какими методами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Методы. [Анализ рынка, опрос покупателей, анализ конкурентов; число респондентов]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1466850"/>
            <a:ext cx="5362575" cy="3619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Объект исследования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[Объект дословно из введения]</a:t>
            </a:r>
          </a:p>
        </p:txBody>
      </p:sp>
      <p:sp>
        <p:nvSpPr>
          <p:cNvPr id="6" name="Rectangle 5"/>
          <p:cNvSpPr/>
          <p:nvPr/>
        </p:nvSpPr>
        <p:spPr>
          <a:xfrm>
            <a:off x="609600" y="1466850"/>
            <a:ext cx="5362575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219825" y="1466850"/>
            <a:ext cx="5362575" cy="36195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Предмет исследования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[Предмет дословно из введения]</a:t>
            </a:r>
          </a:p>
        </p:txBody>
      </p:sp>
      <p:sp>
        <p:nvSpPr>
          <p:cNvPr id="8" name="Rectangle 7"/>
          <p:cNvSpPr/>
          <p:nvPr/>
        </p:nvSpPr>
        <p:spPr>
          <a:xfrm>
            <a:off x="6219825" y="1466850"/>
            <a:ext cx="5362575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4</a:t>
            </a:fld>
          </a:p>
        </p:txBody>
      </p:sp>
    </p:spTree>
  </p:cSld>
  <p:clrMapOvr>
    <a:masterClrMapping/>
  </p:clrMapOvr>
  <p:transition spd="med">
    <p:push dir="l"/>
  </p:transition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1. [Главный теоретический вывод одной фразой]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[Какое определение или подход вы приняли и почему]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09600" y="2095500"/>
          <a:ext cx="10972800" cy="2362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208"/>
                <a:gridCol w="3511296"/>
                <a:gridCol w="3511296"/>
              </a:tblGrid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Автор, год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Подход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Что взято в работу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[Автор из списка литературы]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[В чём суть]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[Что используете]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[Автор из списка литературы]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[В чём суть]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[Что используете]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[Автор из списка литературы]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[В чём суть]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[Что используете]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5</a:t>
            </a:fld>
          </a:p>
        </p:txBody>
      </p:sp>
    </p:spTree>
  </p:cSld>
  <p:clrMapOvr>
    <a:masterClrMapping/>
  </p:clrMapOvr>
  <p:transition spd="med">
    <p:push dir="l"/>
  </p:transition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2. [Что показал опрос покупателей]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[Какой вывод важен для рекомендаций]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447800"/>
            <a:ext cx="3238500" cy="36576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[Какой канал приводит больше всего покупателей]</a:t>
            </a:r>
          </a:p>
          <a:p>
            <a:pPr algn="l" marL="190500" indent="-190500">
              <a:lnSpc>
                <a:spcPct val="108000"/>
              </a:lnSpc>
              <a:spcBef>
                <a:spcPts val="14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[Что важнее всего для покупателей]</a:t>
            </a:r>
          </a:p>
          <a:p>
            <a:pPr algn="l" marL="190500" indent="-190500">
              <a:lnSpc>
                <a:spcPct val="108000"/>
              </a:lnSpc>
              <a:spcBef>
                <a:spcPts val="14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[Сколько человек опрошено]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076700" y="1352550"/>
            <a:ext cx="7505700" cy="47625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500" b="1" i="0">
                <a:solidFill>
                  <a:schemeClr val="tx1"/>
                </a:solidFill>
              </a:rPr>
              <a:t>[Откуда узнали о компании, % ответов]</a:t>
            </a:r>
          </a:p>
          <a:p>
            <a:pPr algn="l">
              <a:lnSpc>
                <a:spcPct val="108000"/>
              </a:lnSpc>
            </a:pPr>
            <a:r>
              <a:rPr sz="1100" b="0" i="0">
                <a:solidFill>
                  <a:schemeClr val="tx2"/>
                </a:solidFill>
              </a:rPr>
              <a:t>[Значения для примера. Правая кнопка на графике, «Изменить данные»]</a:t>
            </a:r>
          </a:p>
        </p:txBody>
      </p: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4076700" y="1828800"/>
          <a:ext cx="7505700" cy="3371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6</a:t>
            </a:fld>
          </a:p>
        </p:txBody>
      </p:sp>
    </p:spTree>
  </p:cSld>
  <p:clrMapOvr>
    <a:masterClrMapping/>
  </p:clrMapOvr>
  <p:transition spd="med">
    <p:push dir="l"/>
  </p:transition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2. [Чем компания отличается от конкурентов]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[Что из таблицы важно: одна строка главная]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09600" y="2095500"/>
          <a:ext cx="10972800" cy="2362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208"/>
                <a:gridCol w="2340864"/>
                <a:gridCol w="2340864"/>
                <a:gridCol w="2340864"/>
              </a:tblGrid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Критерий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[Компания]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[Конкурент 1]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[Конкурент 2]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Цена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[Оценка]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[Оценка]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[Оценка]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Ассортимент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[Оценка]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[Оценка]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[Оценка]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Сервис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[Оценка]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[Оценка]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[Оценка]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7</a:t>
            </a:fld>
          </a:p>
        </p:txBody>
      </p:sp>
    </p:spTree>
  </p:cSld>
  <p:clrMapOvr>
    <a:masterClrMapping/>
  </p:clrMapOvr>
  <p:transition spd="med">
    <p:push dir="l"/>
  </p:transition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2. [Какие проблемы выявлены]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1352550"/>
            <a:ext cx="5429250" cy="22955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Сильные стороны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[Что работает и что сохранить]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352550"/>
            <a:ext cx="5429250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153150" y="1352550"/>
            <a:ext cx="5429250" cy="22955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Слабые стороны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bg1"/>
                </a:solidFill>
              </a:rPr>
              <a:t>[Главная проблема из анализа]</a:t>
            </a:r>
          </a:p>
        </p:txBody>
      </p:sp>
      <p:sp>
        <p:nvSpPr>
          <p:cNvPr id="6" name="Rectangle 5"/>
          <p:cNvSpPr/>
          <p:nvPr/>
        </p:nvSpPr>
        <p:spPr>
          <a:xfrm>
            <a:off x="6153150" y="1352550"/>
            <a:ext cx="5429250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09600" y="3762375"/>
            <a:ext cx="5429250" cy="22955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Возможности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[Что можно использовать]</a:t>
            </a:r>
          </a:p>
        </p:txBody>
      </p:sp>
      <p:sp>
        <p:nvSpPr>
          <p:cNvPr id="8" name="Rectangle 7"/>
          <p:cNvSpPr/>
          <p:nvPr/>
        </p:nvSpPr>
        <p:spPr>
          <a:xfrm>
            <a:off x="609600" y="3762375"/>
            <a:ext cx="5429250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153150" y="3762375"/>
            <a:ext cx="5429250" cy="22955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Угрозы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[Чего опасаться]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53150" y="3762375"/>
            <a:ext cx="5429250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8</a:t>
            </a:fld>
          </a:p>
        </p:txBody>
      </p:sp>
    </p:spTree>
  </p:cSld>
  <p:clrMapOvr>
    <a:masterClrMapping/>
  </p:clrMapOvr>
  <p:transition spd="med">
    <p:push dir="l"/>
  </p:transition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3. [Что вы предлагаете, одним предложением]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[Какую проблему из анализа закрывает каждая мера]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Pentagon 4"/>
          <p:cNvSpPr/>
          <p:nvPr/>
        </p:nvSpPr>
        <p:spPr>
          <a:xfrm>
            <a:off x="609600" y="1371600"/>
            <a:ext cx="3746500" cy="800100"/>
          </a:xfrm>
          <a:prstGeom prst="homePlate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1333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[Мера 1]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23900" y="2343150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[Что делаем, кто отвечает, какой срок]</a:t>
            </a:r>
          </a:p>
        </p:txBody>
      </p:sp>
      <p:sp>
        <p:nvSpPr>
          <p:cNvPr id="7" name="Chevron 6"/>
          <p:cNvSpPr/>
          <p:nvPr/>
        </p:nvSpPr>
        <p:spPr>
          <a:xfrm>
            <a:off x="4222750" y="1371600"/>
            <a:ext cx="3746500" cy="800100"/>
          </a:xfrm>
          <a:prstGeom prst="chevron">
            <a:avLst>
              <a:gd name="adj" fmla="val 22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[Мера 2]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337050" y="2343150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[Что делаем, кто отвечает, какой срок]</a:t>
            </a:r>
          </a:p>
        </p:txBody>
      </p:sp>
      <p:sp>
        <p:nvSpPr>
          <p:cNvPr id="9" name="Chevron 8"/>
          <p:cNvSpPr/>
          <p:nvPr/>
        </p:nvSpPr>
        <p:spPr>
          <a:xfrm>
            <a:off x="7835900" y="1371600"/>
            <a:ext cx="3746500" cy="800100"/>
          </a:xfrm>
          <a:prstGeom prst="chevron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[Мера 3]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50200" y="2343150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[Что делаем, кто отвечает, какой срок]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9</a:t>
            </a:fld>
          </a:p>
        </p:txBody>
      </p:sp>
    </p:spTree>
  </p:cSld>
  <p:clrMapOvr>
    <a:masterClrMapping/>
  </p:clrMapOvr>
  <p:transition spd="med">
    <p:push dir="l"/>
  </p:transition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3. [Какой результат дадут рекомендации]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Расчёт. [Как получена цифра и какие затраты учтены]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562100"/>
            <a:ext cx="5047488" cy="142875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9600" b="1" i="0">
                <a:solidFill>
                  <a:schemeClr val="accent1"/>
                </a:solidFill>
                <a:latin typeface="+mj-lt"/>
              </a:rPr>
              <a:t>00 %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3086100"/>
            <a:ext cx="4856988" cy="1905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[Главный эффект: что изменится и за какой срок]</a:t>
            </a:r>
          </a:p>
        </p:txBody>
      </p:sp>
      <p:sp>
        <p:nvSpPr>
          <p:cNvPr id="7" name="Rectangle 6"/>
          <p:cNvSpPr/>
          <p:nvPr/>
        </p:nvSpPr>
        <p:spPr>
          <a:xfrm>
            <a:off x="5809488" y="1562100"/>
            <a:ext cx="5772912" cy="16478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[Показатель]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Было [00], станет [00]</a:t>
            </a:r>
          </a:p>
        </p:txBody>
      </p:sp>
      <p:sp>
        <p:nvSpPr>
          <p:cNvPr id="8" name="Rectangle 7"/>
          <p:cNvSpPr/>
          <p:nvPr/>
        </p:nvSpPr>
        <p:spPr>
          <a:xfrm>
            <a:off x="5809488" y="1562100"/>
            <a:ext cx="5772912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809488" y="3343275"/>
            <a:ext cx="5772912" cy="16478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[Показатель]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Было [00], станет [00]</a:t>
            </a:r>
          </a:p>
        </p:txBody>
      </p:sp>
      <p:sp>
        <p:nvSpPr>
          <p:cNvPr id="10" name="Rectangle 9"/>
          <p:cNvSpPr/>
          <p:nvPr/>
        </p:nvSpPr>
        <p:spPr>
          <a:xfrm>
            <a:off x="5809488" y="3343275"/>
            <a:ext cx="5772912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10</a:t>
            </a:fld>
          </a:p>
        </p:txBody>
      </p:sp>
    </p:spTree>
  </p:cSld>
  <p:clrMapOvr>
    <a:masterClrMapping/>
  </p:clrMapOvr>
  <p:transition spd="med">
    <p:push dir="l"/>
  </p:transition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Выводы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Значимость. [Кто и как может применить результаты]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201930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52550" y="184785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[Вывод по первой главе: что установлено]</a:t>
            </a:r>
          </a:p>
        </p:txBody>
      </p:sp>
      <p:sp>
        <p:nvSpPr>
          <p:cNvPr id="7" name="Rectangle 6"/>
          <p:cNvSpPr/>
          <p:nvPr/>
        </p:nvSpPr>
        <p:spPr>
          <a:xfrm>
            <a:off x="609600" y="300990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52550" y="283845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[Вывод по второй главе: что показал анализ]</a:t>
            </a:r>
          </a:p>
        </p:txBody>
      </p:sp>
      <p:sp>
        <p:nvSpPr>
          <p:cNvPr id="9" name="Rectangle 8"/>
          <p:cNvSpPr/>
          <p:nvPr/>
        </p:nvSpPr>
        <p:spPr>
          <a:xfrm>
            <a:off x="609600" y="400050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52550" y="382905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[Вывод по третьей главе: что предложено и какой эффект]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11</a:t>
            </a:fld>
          </a:p>
        </p:txBody>
      </p:sp>
    </p:spTree>
  </p:cSld>
  <p:clrMapOvr>
    <a:masterClrMapping/>
  </p:clrMapOvr>
  <p:transition spd="med">
    <p:push dir="l"/>
  </p:transition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Спасибо за внимание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Ваши вопросы</a:t>
            </a:r>
          </a:p>
        </p:txBody>
      </p:sp>
    </p:spTree>
  </p:cSld>
  <p:clrMapOvr>
    <a:masterClrMapping/>
  </p:clrMapOvr>
  <p:transition spd="med">
    <p:push dir="l"/>
  </p:transition>
</p:sld>
</file>

<file path=ppt/theme/theme1.xml><?xml version="1.0" encoding="utf-8"?>
<a:theme xmlns:a="http://schemas.openxmlformats.org/drawingml/2006/main" name="Office Theme">
  <a:themeElements>
    <a:clrScheme name="Scribo Деловые стрелки">
      <a:dk1>
        <a:srgbClr val="12203A"/>
      </a:dk1>
      <a:lt1>
        <a:srgbClr val="FFFFFF"/>
      </a:lt1>
      <a:dk2>
        <a:srgbClr val="5B6B85"/>
      </a:dk2>
      <a:lt2>
        <a:srgbClr val="EDF3FB"/>
      </a:lt2>
      <a:accent1>
        <a:srgbClr val="1E4E8C"/>
      </a:accent1>
      <a:accent2>
        <a:srgbClr val="4A7FC1"/>
      </a:accent2>
      <a:accent3>
        <a:srgbClr val="CFDCEE"/>
      </a:accent3>
      <a:accent4>
        <a:srgbClr val="F2A33A"/>
      </a:accent4>
      <a:accent5>
        <a:srgbClr val="4A7FC1"/>
      </a:accent5>
      <a:accent6>
        <a:srgbClr val="1E4E8C"/>
      </a:accent6>
      <a:hlink>
        <a:srgbClr val="1E4E8C"/>
      </a:hlink>
      <a:folHlink>
        <a:srgbClr val="5B6B85"/>
      </a:folHlink>
    </a:clrScheme>
    <a:fontScheme name="Scribo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Защита диплома: маркетинг.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