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953250" y="1047750"/>
            <a:ext cx="4762500" cy="4762500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00900" y="12573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125730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34300" y="12573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505700" y="1714500"/>
            <a:ext cx="2068638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88638" y="1714500"/>
            <a:ext cx="624511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239000" y="2028825"/>
            <a:ext cx="1887771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241071" y="2028825"/>
            <a:ext cx="43432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239000" y="2343150"/>
            <a:ext cx="2014115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67415" y="2343150"/>
            <a:ext cx="215500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505700" y="2657475"/>
            <a:ext cx="1311838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931838" y="2657475"/>
            <a:ext cx="25098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505700" y="2971800"/>
            <a:ext cx="798829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8829" y="2971800"/>
            <a:ext cx="82221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400" y="3286125"/>
            <a:ext cx="2068414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955114" y="3286125"/>
            <a:ext cx="223564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239000" y="3600450"/>
            <a:ext cx="780930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134230" y="3600450"/>
            <a:ext cx="38359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239000" y="3914775"/>
            <a:ext cx="1486880" cy="9525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840180" y="3914775"/>
            <a:ext cx="56405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239000" y="4229100"/>
            <a:ext cx="861616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214916" y="4229100"/>
            <a:ext cx="438796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772400" y="4543425"/>
            <a:ext cx="1731803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618503" y="4543425"/>
            <a:ext cx="60322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505700" y="4857750"/>
            <a:ext cx="1686496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306496" y="4857750"/>
            <a:ext cx="70871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505700" y="5172075"/>
            <a:ext cx="1550997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170997" y="5172075"/>
            <a:ext cx="43158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953250" y="1047750"/>
            <a:ext cx="4762500" cy="4762500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00900" y="12573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125730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34300" y="12573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505700" y="1714500"/>
            <a:ext cx="2068638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88638" y="1714500"/>
            <a:ext cx="624511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239000" y="2028825"/>
            <a:ext cx="1887771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241071" y="2028825"/>
            <a:ext cx="43432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239000" y="2343150"/>
            <a:ext cx="2014115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67415" y="2343150"/>
            <a:ext cx="215500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505700" y="2657475"/>
            <a:ext cx="1311838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931838" y="2657475"/>
            <a:ext cx="25098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505700" y="2971800"/>
            <a:ext cx="798829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8829" y="2971800"/>
            <a:ext cx="82221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400" y="3286125"/>
            <a:ext cx="2068414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955114" y="3286125"/>
            <a:ext cx="223564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239000" y="3600450"/>
            <a:ext cx="780930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134230" y="3600450"/>
            <a:ext cx="38359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239000" y="3914775"/>
            <a:ext cx="1486880" cy="9525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840180" y="3914775"/>
            <a:ext cx="56405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239000" y="4229100"/>
            <a:ext cx="861616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214916" y="4229100"/>
            <a:ext cx="438796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772400" y="4543425"/>
            <a:ext cx="1731803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618503" y="4543425"/>
            <a:ext cx="60322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505700" y="4857750"/>
            <a:ext cx="1686496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306496" y="4857750"/>
            <a:ext cx="70871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505700" y="5172075"/>
            <a:ext cx="1550997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170997" y="5172075"/>
            <a:ext cx="43158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аналогов, проектирование, тестирование; язык и инструменты]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показало тестирование]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[Какие сценарии проверены]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ошибок найдено и исправлено]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[Снимок экрана вставьте на отдельный слайд]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[Время отклика, мс]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[Чем решение отличается от аналогов]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Критерий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[Аналог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[Аналог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Наша система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[Функция]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 или нет]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 или нет]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 или нет]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[Стоимость]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[Скорость]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 устроена система]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574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298132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5737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[Название системы]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[Интерфейс]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[Технологии]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30517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435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[Логика]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[Язык и библиотеки]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24350" y="330517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3910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[Данные]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[База данных]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39100" y="330517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Проектирование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[Схема данных и интерфейс]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Разработка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написано, какие модули]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Внедрение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[Где и как запущено]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[На сколько быстрее или дешевле стала работа]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Затраты на разработку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[00 тыс. руб.]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Окупаемость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[00 месяцев]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Код светлый">
      <a:dk1>
        <a:srgbClr val="1B2733"/>
      </a:dk1>
      <a:lt1>
        <a:srgbClr val="F3F5F7"/>
      </a:lt1>
      <a:dk2>
        <a:srgbClr val="5D6B78"/>
      </a:dk2>
      <a:lt2>
        <a:srgbClr val="E3E8ED"/>
      </a:lt2>
      <a:accent1>
        <a:srgbClr val="34607F"/>
      </a:accent1>
      <a:accent2>
        <a:srgbClr val="7C9CB4"/>
      </a:accent2>
      <a:accent3>
        <a:srgbClr val="CDD6DE"/>
      </a:accent3>
      <a:accent4>
        <a:srgbClr val="E08A2C"/>
      </a:accent4>
      <a:accent5>
        <a:srgbClr val="7C9CB4"/>
      </a:accent5>
      <a:accent6>
        <a:srgbClr val="34607F"/>
      </a:accent6>
      <a:hlink>
        <a:srgbClr val="34607F"/>
      </a:hlink>
      <a:folHlink>
        <a:srgbClr val="5D6B78"/>
      </a:folHlink>
    </a:clrScheme>
    <a:fontScheme name="Scribo">
      <a:majorFont>
        <a:latin typeface="Courier New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IT и программирование.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