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400" b="1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5905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5905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6953250" y="1047750"/>
            <a:ext cx="4762500" cy="4762500"/>
          </a:xfrm>
          <a:prstGeom prst="roundRect">
            <a:avLst>
              <a:gd name="adj" fmla="val 3000"/>
            </a:avLst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200900" y="1257300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67600" y="125730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734300" y="1257300"/>
            <a:ext cx="152400" cy="152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505700" y="1714500"/>
            <a:ext cx="2068638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688638" y="1714500"/>
            <a:ext cx="624511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239000" y="2028825"/>
            <a:ext cx="1887771" cy="952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9241071" y="2028825"/>
            <a:ext cx="434323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239000" y="2343150"/>
            <a:ext cx="2014115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367415" y="2343150"/>
            <a:ext cx="215500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7505700" y="2657475"/>
            <a:ext cx="1311838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931838" y="2657475"/>
            <a:ext cx="250983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505700" y="2971800"/>
            <a:ext cx="798829" cy="952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8829" y="2971800"/>
            <a:ext cx="822212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772400" y="3286125"/>
            <a:ext cx="2068414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955114" y="3286125"/>
            <a:ext cx="223564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239000" y="3600450"/>
            <a:ext cx="780930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134230" y="3600450"/>
            <a:ext cx="383597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239000" y="3914775"/>
            <a:ext cx="1486880" cy="9525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840180" y="3914775"/>
            <a:ext cx="564052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239000" y="4229100"/>
            <a:ext cx="861616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214916" y="4229100"/>
            <a:ext cx="438796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7772400" y="4543425"/>
            <a:ext cx="1731803" cy="952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9618503" y="4543425"/>
            <a:ext cx="603225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505700" y="4857750"/>
            <a:ext cx="1686496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9306496" y="4857750"/>
            <a:ext cx="708717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7505700" y="5172075"/>
            <a:ext cx="1550997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9170997" y="5172075"/>
            <a:ext cx="431585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5905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5905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953250" y="1047750"/>
            <a:ext cx="4762500" cy="4762500"/>
          </a:xfrm>
          <a:prstGeom prst="roundRect">
            <a:avLst>
              <a:gd name="adj" fmla="val 3000"/>
            </a:avLst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200900" y="1257300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67600" y="125730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734300" y="1257300"/>
            <a:ext cx="152400" cy="152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505700" y="1714500"/>
            <a:ext cx="2068638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688638" y="1714500"/>
            <a:ext cx="624511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239000" y="2028825"/>
            <a:ext cx="1887771" cy="952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9241071" y="2028825"/>
            <a:ext cx="434323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239000" y="2343150"/>
            <a:ext cx="2014115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367415" y="2343150"/>
            <a:ext cx="215500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7505700" y="2657475"/>
            <a:ext cx="1311838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931838" y="2657475"/>
            <a:ext cx="250983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505700" y="2971800"/>
            <a:ext cx="798829" cy="952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8829" y="2971800"/>
            <a:ext cx="822212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772400" y="3286125"/>
            <a:ext cx="2068414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955114" y="3286125"/>
            <a:ext cx="223564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239000" y="3600450"/>
            <a:ext cx="780930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134230" y="3600450"/>
            <a:ext cx="383597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239000" y="3914775"/>
            <a:ext cx="1486880" cy="9525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840180" y="3914775"/>
            <a:ext cx="564052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239000" y="4229100"/>
            <a:ext cx="861616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214916" y="4229100"/>
            <a:ext cx="438796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7772400" y="4543425"/>
            <a:ext cx="1731803" cy="952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9618503" y="4543425"/>
            <a:ext cx="603225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505700" y="4857750"/>
            <a:ext cx="1686496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9306496" y="4857750"/>
            <a:ext cx="708717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7505700" y="5172075"/>
            <a:ext cx="1550997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9170997" y="5172075"/>
            <a:ext cx="431585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285750"/>
            <a:ext cx="10382250" cy="8763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0458450" y="247650"/>
            <a:ext cx="758500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1331250" y="247650"/>
            <a:ext cx="624511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191750" y="438150"/>
            <a:ext cx="692183" cy="952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98233" y="438150"/>
            <a:ext cx="434323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191750" y="628650"/>
            <a:ext cx="738509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044559" y="628650"/>
            <a:ext cx="215500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81000" y="285750"/>
            <a:ext cx="152400" cy="87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90550" y="285750"/>
            <a:ext cx="57150" cy="876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5905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62100"/>
            <a:ext cx="2614612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95662" y="1562100"/>
            <a:ext cx="2614612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725" y="1562100"/>
            <a:ext cx="2614612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67788" y="1562100"/>
            <a:ext cx="2614612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[Анализ аналогов, проектирование, тестирование; язык и инструменты]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6685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6685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показало тестирование]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[Какие сценарии проверены]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[Сколько ошибок найдено и исправлено]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[Снимок экрана вставьте на отдельный слайд]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[Время отклика, мс]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[Чем решение отличается от аналогов]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Критерий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[Аналог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[Аналог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Наша система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[Функция]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[Да или нет]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[Да или нет]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[Да или нет]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[Стоимость]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[Скорость]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 устроена система]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0" y="265747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2381250" y="2981325"/>
            <a:ext cx="74295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2381250" y="298132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6096000" y="298132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810750" y="298132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4095750" y="1857375"/>
            <a:ext cx="4000500" cy="80010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14300" tIns="38100" rIns="114300" bIns="381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[Название системы]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00" y="3305175"/>
            <a:ext cx="3543300" cy="161925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[Интерфейс]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[Технологии]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4350" y="3305175"/>
            <a:ext cx="3543300" cy="161925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[Логика]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[Язык и библиотеки]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39100" y="3305175"/>
            <a:ext cx="3543300" cy="161925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[Данные]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[База данных]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Проектирование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[Схема данных и интерфейс]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Разработка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написано, какие модули]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Внедрение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[Где и как запущено]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[На сколько быстрее или дешевле стала работа]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Затраты на разработку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[00 тыс. руб.]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Окупаемость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[00 месяцев]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Код на тёмном">
      <a:dk1>
        <a:srgbClr val="F1F5FB"/>
      </a:dk1>
      <a:lt1>
        <a:srgbClr val="0F1626"/>
      </a:lt1>
      <a:dk2>
        <a:srgbClr val="A4B0C5"/>
      </a:dk2>
      <a:lt2>
        <a:srgbClr val="1B2438"/>
      </a:lt2>
      <a:accent1>
        <a:srgbClr val="4C8DFF"/>
      </a:accent1>
      <a:accent2>
        <a:srgbClr val="7AD0FF"/>
      </a:accent2>
      <a:accent3>
        <a:srgbClr val="2F3B55"/>
      </a:accent3>
      <a:accent4>
        <a:srgbClr val="FFC24B"/>
      </a:accent4>
      <a:accent5>
        <a:srgbClr val="7AD0FF"/>
      </a:accent5>
      <a:accent6>
        <a:srgbClr val="4C8DFF"/>
      </a:accent6>
      <a:hlink>
        <a:srgbClr val="4C8DFF"/>
      </a:hlink>
      <a:folHlink>
        <a:srgbClr val="A4B0C5"/>
      </a:folHlink>
    </a:clrScheme>
    <a:fontScheme name="Scribo">
      <a:majorFont>
        <a:latin typeface="Courier New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диплома: IT и программирование.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