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4000500" cy="2857500"/>
          </a:xfrm>
          <a:custGeom>
            <a:avLst/>
            <a:gdLst/>
            <a:ahLst/>
            <a:cxnLst/>
            <a:rect l="l" t="t" r="r" b="b"/>
            <a:pathLst>
              <a:path w="4000500" h="2857500">
                <a:moveTo>
                  <a:pt x="0" y="0"/>
                </a:moveTo>
                <a:lnTo>
                  <a:pt x="4000500" y="0"/>
                </a:lnTo>
                <a:lnTo>
                  <a:pt x="0" y="2857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3238500"/>
            <a:ext cx="5334000" cy="3619500"/>
          </a:xfrm>
          <a:custGeom>
            <a:avLst/>
            <a:gdLst/>
            <a:ahLst/>
            <a:cxnLst/>
            <a:rect l="l" t="t" r="r" b="b"/>
            <a:pathLst>
              <a:path w="5334000" h="3619500">
                <a:moveTo>
                  <a:pt x="5334000" y="3619500"/>
                </a:moveTo>
                <a:lnTo>
                  <a:pt x="0" y="3619500"/>
                </a:lnTo>
                <a:lnTo>
                  <a:pt x="5334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9334500" y="4857750"/>
            <a:ext cx="2857500" cy="2000250"/>
          </a:xfrm>
          <a:custGeom>
            <a:avLst/>
            <a:gdLst/>
            <a:ahLst/>
            <a:cxnLst/>
            <a:rect l="l" t="t" r="r" b="b"/>
            <a:pathLst>
              <a:path w="2857500" h="2000250">
                <a:moveTo>
                  <a:pt x="2857500" y="2000250"/>
                </a:moveTo>
                <a:lnTo>
                  <a:pt x="0" y="2000250"/>
                </a:lnTo>
                <a:lnTo>
                  <a:pt x="28575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НПА и статистики, сравнение регионов; период и источник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показывает статистика по региону]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[Динамика показателя]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[Сравнение с другими регионами]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[Источник данных]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[Показатель региона, единица]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выполняется программа]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Мероприятие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План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Факт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Выполнение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[Мероприятие]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[Мероприятие]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[Мероприятие]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аль">
      <a:dk1>
        <a:srgbClr val="1B2733"/>
      </a:dk1>
      <a:lt1>
        <a:srgbClr val="F3F5F7"/>
      </a:lt1>
      <a:dk2>
        <a:srgbClr val="5D6B78"/>
      </a:dk2>
      <a:lt2>
        <a:srgbClr val="E3E8ED"/>
      </a:lt2>
      <a:accent1>
        <a:srgbClr val="34607F"/>
      </a:accent1>
      <a:accent2>
        <a:srgbClr val="7C9CB4"/>
      </a:accent2>
      <a:accent3>
        <a:srgbClr val="CDD6DE"/>
      </a:accent3>
      <a:accent4>
        <a:srgbClr val="E08A2C"/>
      </a:accent4>
      <a:accent5>
        <a:srgbClr val="7C9CB4"/>
      </a:accent5>
      <a:accent6>
        <a:srgbClr val="34607F"/>
      </a:accent6>
      <a:hlink>
        <a:srgbClr val="34607F"/>
      </a:hlink>
      <a:folHlink>
        <a:srgbClr val="5D6B78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госуправление и мсу.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