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250" y="1619250"/>
            <a:ext cx="8953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250" y="4034790"/>
            <a:ext cx="8953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8953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250" y="4034790"/>
            <a:ext cx="8953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250" y="1543050"/>
            <a:ext cx="8953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6210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6210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6210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НПА и статистики, сравнение регионов; период и источник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показывает статистика по региону]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[Динамика показателя]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[Сравнение с другими регионами]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[Источник данных]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[Показатель региона, единица]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 выполняется программа]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Мероприятие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План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Факт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Выполнение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[Мероприятие]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[Мероприятие]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[Мероприятие]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352550"/>
            <a:ext cx="7620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315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1352550"/>
            <a:ext cx="7620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762375"/>
            <a:ext cx="7620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5315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3762375"/>
            <a:ext cx="7620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Россия строгая">
      <a:dk1>
        <a:srgbClr val="14213D"/>
      </a:dk1>
      <a:lt1>
        <a:srgbClr val="FFFFFF"/>
      </a:lt1>
      <a:dk2>
        <a:srgbClr val="5A657C"/>
      </a:dk2>
      <a:lt2>
        <a:srgbClr val="EEF1F7"/>
      </a:lt2>
      <a:accent1>
        <a:srgbClr val="0B3D91"/>
      </a:accent1>
      <a:accent2>
        <a:srgbClr val="D52B1E"/>
      </a:accent2>
      <a:accent3>
        <a:srgbClr val="D5DBE8"/>
      </a:accent3>
      <a:accent4>
        <a:srgbClr val="C9A227"/>
      </a:accent4>
      <a:accent5>
        <a:srgbClr val="D52B1E"/>
      </a:accent5>
      <a:accent6>
        <a:srgbClr val="0B3D91"/>
      </a:accent6>
      <a:hlink>
        <a:srgbClr val="0B3D91"/>
      </a:hlink>
      <a:folHlink>
        <a:srgbClr val="5A657C"/>
      </a:folHlink>
    </a:clrScheme>
    <a:fontScheme name="Scribo">
      <a:maj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госуправление и мсу.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