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Показатель</c:v>
                </c:pt>
              </c:strCache>
            </c:strRef>
          </c:tx>
          <c:spPr>
            <a:ln w="38100">
              <a:solidFill>
                <a:schemeClr val="accent1"/>
              </a:solidFill>
            </a:ln>
          </c:spPr>
          <c:marker>
            <c:spPr>
              <a:solidFill>
                <a:schemeClr val="accent1"/>
              </a:solidFill>
              <a:ln>
                <a:solidFill>
                  <a:schemeClr val="accent1"/>
                </a:solidFill>
              </a:ln>
            </c:spPr>
          </c:marker>
          <c:cat>
            <c:strRef>
              <c:f>Sheet1!$A$2:$A$5</c:f>
              <c:strCache>
                <c:ptCount val="4"/>
                <c:pt idx="0">
                  <c:v>[Год 1]</c:v>
                </c:pt>
                <c:pt idx="1">
                  <c:v>[Год 2]</c:v>
                </c:pt>
                <c:pt idx="2">
                  <c:v>[Год 3]</c:v>
                </c:pt>
                <c:pt idx="3">
                  <c:v>[Год 4]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40</c:v>
                </c:pt>
                <c:pt idx="1">
                  <c:v>55</c:v>
                </c:pt>
                <c:pt idx="2">
                  <c:v>48</c:v>
                </c:pt>
                <c:pt idx="3">
                  <c:v>70</c:v>
                </c:pt>
              </c:numCache>
            </c:numRef>
          </c:val>
          <c:smooth val="0"/>
        </c:ser>
        <c:dLbls>
          <c:txPr>
            <a:bodyPr/>
            <a:lstStyle/>
            <a:p>
              <a:pPr>
                <a:defRPr sz="1400" b="1"/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chemeClr val="accent3"/>
            </a:solidFill>
          </a:ln>
        </c:sp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/>
        <c:axPos val="l"/>
        <c:majorTickMark val="out"/>
        <c:minorTickMark val="none"/>
        <c:tickLblPos val="nextTo"/>
        <c:crossAx val="2118791784"/>
        <c:crosses val="autoZero"/>
      </c:valAx>
    </c:plotArea>
    <c:plotVisOnly val="1"/>
    <c:dispBlanksAs val="gap"/>
    <c:showDLblsOverMax val="0"/>
  </c:chart>
  <c:txPr>
    <a:bodyPr/>
    <a:lstStyle/>
    <a:p>
      <a:pPr>
        <a:defRPr sz="1300">
          <a:solidFill>
            <a:schemeClr val="tx1"/>
          </a:solidFill>
        </a:defRPr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Как пользоваться шаблоном. Всё в квадратных скобках замените своим. Подсказка, что сказать на слайде, лежит здесь, в заметках. Лишний слайд удалите, номера пересчитаются сами. Сверьте порядок с методичкой вуза.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около минуты. Поздоровайтесь, назовите тему и руководителя. Затем одна цифра и вопрос, на который отвечает работа. Историю вопроса здесь не рассказывайте.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30 секунд. Прочитайте цель. Задачи не зачитывайте подряд, скажите, что они решались по главам. Слова должны совпасть с введением: комиссия сверяет.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20 секунд. Объект и предмет прочитайте, методы назовите одной фразой.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около минуты. В первой главе мною рассмотрено... Что взяли и зачем, без пересказа теории. Называйте только авторов из списка литературы.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минута. Во второй главе мною... Сначала вывод, потом график. Подпишите номер рисунка: комиссия ищет его в работе. График настоящий, данные меняются в PowerPoint.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40 секунд. Не читайте таблицу строками, назовите одно главное. Перед защитой пересчитайте значения по цифрам из работы.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40 секунд. Подведите к главной проблеме: на неё отвечает следующий слайд.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минута. В третьей главе мною предложено... Это главный слайд защиты: покажите связь мер с найденными проблемами.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30 секунд. Назовите расчёт, а не обещание. Каждая цифра должна быть в работе.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30 секунд. Прочитайте выводы и скажите, что цель достигнута. Поблагодарите комиссию и руководителя.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19250"/>
            <a:ext cx="5810250" cy="2244090"/>
          </a:xfrm>
        </p:spPr>
        <p:txBody>
          <a:bodyPr lIns="0" tIns="0" rIns="0" bIns="0" anchor="b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034790"/>
            <a:ext cx="5810250" cy="1375410"/>
          </a:xfrm>
        </p:spPr>
        <p:txBody>
          <a:bodyPr lIns="0" tIns="0" rIns="0" bIns="0" anchor="t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Freeform 3"/>
          <p:cNvSpPr/>
          <p:nvPr/>
        </p:nvSpPr>
        <p:spPr>
          <a:xfrm>
            <a:off x="6477000" y="0"/>
            <a:ext cx="5715000" cy="6858000"/>
          </a:xfrm>
          <a:custGeom>
            <a:avLst/>
            <a:gdLst/>
            <a:ahLst/>
            <a:cxnLst/>
            <a:rect l="l" t="t" r="r" b="b"/>
            <a:pathLst>
              <a:path w="5715000" h="6858000">
                <a:moveTo>
                  <a:pt x="1143000" y="0"/>
                </a:moveTo>
                <a:lnTo>
                  <a:pt x="5715000" y="0"/>
                </a:lnTo>
                <a:lnTo>
                  <a:pt x="5715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144000" y="476250"/>
            <a:ext cx="2381250" cy="238125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6953250" y="3714750"/>
            <a:ext cx="2857500" cy="2857500"/>
          </a:xfrm>
          <a:prstGeom prst="ellipse">
            <a:avLst/>
          </a:prstGeom>
          <a:solidFill>
            <a:schemeClr val="accent2">
              <a:alpha val="6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Разделитель и фина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19250"/>
            <a:ext cx="5810250" cy="2244090"/>
          </a:xfrm>
        </p:spPr>
        <p:txBody>
          <a:bodyPr anchor="b" lIns="0" tIns="0" rIns="0" bIns="0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034790"/>
            <a:ext cx="5810250" cy="1375410"/>
          </a:xfrm>
        </p:spPr>
        <p:txBody>
          <a:bodyPr anchor="t" lIns="0" tIns="0" rIns="0" bIns="0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Freeform 3"/>
          <p:cNvSpPr/>
          <p:nvPr/>
        </p:nvSpPr>
        <p:spPr>
          <a:xfrm>
            <a:off x="6477000" y="0"/>
            <a:ext cx="5715000" cy="6858000"/>
          </a:xfrm>
          <a:custGeom>
            <a:avLst/>
            <a:gdLst/>
            <a:ahLst/>
            <a:cxnLst/>
            <a:rect l="l" t="t" r="r" b="b"/>
            <a:pathLst>
              <a:path w="5715000" h="6858000">
                <a:moveTo>
                  <a:pt x="1143000" y="0"/>
                </a:moveTo>
                <a:lnTo>
                  <a:pt x="5715000" y="0"/>
                </a:lnTo>
                <a:lnTo>
                  <a:pt x="5715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144000" y="476250"/>
            <a:ext cx="2381250" cy="238125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6953250" y="3714750"/>
            <a:ext cx="2857500" cy="2857500"/>
          </a:xfrm>
          <a:prstGeom prst="ellipse">
            <a:avLst/>
          </a:prstGeom>
          <a:solidFill>
            <a:schemeClr val="accent2">
              <a:alpha val="6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Обыч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10953750" cy="800100"/>
          </a:xfrm>
        </p:spPr>
        <p:txBody>
          <a:bodyPr lIns="0" tIns="0" rIns="0" bIns="0" anchor="ctr" wrap="square">
            <a:normAutofit/>
          </a:bodyPr>
          <a:lstStyle>
            <a:lvl1pPr marL="0" indent="0" algn="l">
              <a:buNone/>
              <a:defRPr sz="28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0" y="6781800"/>
            <a:ext cx="12192000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1104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3"/>
    <p:sldLayoutId id="2147483654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[Тема работы дословно, как в приказе]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Выпускная квалификационная работа. [Направление, вуз, год]</a:t>
            </a:r>
          </a:p>
          <a:p>
            <a:pPr>
              <a:spcBef>
                <a:spcPts val="1000"/>
              </a:spcBef>
            </a:pPr>
            <a:r>
              <a:rPr b="1"/>
              <a:t>[Фамилия Имя]</a:t>
            </a:r>
          </a:p>
          <a:p>
            <a:r>
              <a:t>[Группа. Научный руководитель]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543050"/>
            <a:ext cx="5810250" cy="247650"/>
          </a:xfrm>
          <a:prstGeom prst="rect">
            <a:avLst/>
          </a:prstGeom>
          <a:noFill/>
        </p:spPr>
        <p:txBody>
          <a:bodyPr wrap="square" anchor="t" lIns="0" tIns="0" r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00" b="1" i="0">
                <a:solidFill>
                  <a:schemeClr val="accent1"/>
                </a:solidFill>
              </a:rPr>
              <a:t>ЗАЩИТА ВЫПУСКНОЙ РАБОТЫ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[Актуальность одной фразой: что происходит и почему это проблема]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Вопрос. [На какой вопрос отвечает работа]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1562100"/>
            <a:ext cx="5047488" cy="142875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9600" b="1" i="0">
                <a:solidFill>
                  <a:schemeClr val="accent1"/>
                </a:solidFill>
                <a:latin typeface="+mj-lt"/>
              </a:rPr>
              <a:t>00 %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3086100"/>
            <a:ext cx="4856988" cy="19050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[Что значит главная цифра. Берите её из первой главы и указывайте источник]</a:t>
            </a:r>
          </a:p>
        </p:txBody>
      </p:sp>
      <p:sp>
        <p:nvSpPr>
          <p:cNvPr id="7" name="Rectangle 6"/>
          <p:cNvSpPr/>
          <p:nvPr/>
        </p:nvSpPr>
        <p:spPr>
          <a:xfrm>
            <a:off x="5809488" y="1562100"/>
            <a:ext cx="5772912" cy="16478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24765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[Факт 1]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[Источник и последствие]</a:t>
            </a:r>
          </a:p>
        </p:txBody>
      </p:sp>
      <p:sp>
        <p:nvSpPr>
          <p:cNvPr id="8" name="Rectangle 7"/>
          <p:cNvSpPr/>
          <p:nvPr/>
        </p:nvSpPr>
        <p:spPr>
          <a:xfrm>
            <a:off x="5809488" y="1562100"/>
            <a:ext cx="5772912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809488" y="3343275"/>
            <a:ext cx="5772912" cy="16478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24765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[Факт 2]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[Источник и последствие]</a:t>
            </a:r>
          </a:p>
        </p:txBody>
      </p:sp>
      <p:sp>
        <p:nvSpPr>
          <p:cNvPr id="10" name="Rectangle 9"/>
          <p:cNvSpPr/>
          <p:nvPr/>
        </p:nvSpPr>
        <p:spPr>
          <a:xfrm>
            <a:off x="5809488" y="3343275"/>
            <a:ext cx="5772912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2</a:t>
            </a:fld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Цель работы и задачи, которые к ней ведут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Цель. [Цель дословно из введения, одно предложение]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600" y="1562100"/>
            <a:ext cx="2614612" cy="3429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24765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1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000" b="1" i="0">
                <a:solidFill>
                  <a:schemeClr val="tx1"/>
                </a:solidFill>
                <a:latin typeface="+mj-lt"/>
              </a:rPr>
              <a:t>Глава 1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[Задача дословно из введения: изучить, уточнить]</a:t>
            </a:r>
          </a:p>
        </p:txBody>
      </p:sp>
      <p:sp>
        <p:nvSpPr>
          <p:cNvPr id="6" name="Rectangle 5"/>
          <p:cNvSpPr/>
          <p:nvPr/>
        </p:nvSpPr>
        <p:spPr>
          <a:xfrm>
            <a:off x="609600" y="1562100"/>
            <a:ext cx="2614612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3395662" y="1562100"/>
            <a:ext cx="2614612" cy="3429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24765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2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000" b="1" i="0">
                <a:solidFill>
                  <a:schemeClr val="tx1"/>
                </a:solidFill>
                <a:latin typeface="+mj-lt"/>
              </a:rPr>
              <a:t>Глава 2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[Задача дословно: проанализировать, оценить]</a:t>
            </a:r>
          </a:p>
        </p:txBody>
      </p:sp>
      <p:sp>
        <p:nvSpPr>
          <p:cNvPr id="8" name="Rectangle 7"/>
          <p:cNvSpPr/>
          <p:nvPr/>
        </p:nvSpPr>
        <p:spPr>
          <a:xfrm>
            <a:off x="3395662" y="1562100"/>
            <a:ext cx="2614612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181725" y="1562100"/>
            <a:ext cx="2614612" cy="3429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24765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3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000" b="1" i="0">
                <a:solidFill>
                  <a:schemeClr val="tx1"/>
                </a:solidFill>
                <a:latin typeface="+mj-lt"/>
              </a:rPr>
              <a:t>Глава 2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[Задача дословно: выявить, определить]</a:t>
            </a:r>
          </a:p>
        </p:txBody>
      </p:sp>
      <p:sp>
        <p:nvSpPr>
          <p:cNvPr id="10" name="Rectangle 9"/>
          <p:cNvSpPr/>
          <p:nvPr/>
        </p:nvSpPr>
        <p:spPr>
          <a:xfrm>
            <a:off x="6181725" y="1562100"/>
            <a:ext cx="2614612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8967788" y="1562100"/>
            <a:ext cx="2614612" cy="3429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24765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4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000" b="1" i="0">
                <a:solidFill>
                  <a:schemeClr val="tx1"/>
                </a:solidFill>
                <a:latin typeface="+mj-lt"/>
              </a:rPr>
              <a:t>Глава 3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[Задача дословно: разработать, предложить]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967788" y="1562100"/>
            <a:ext cx="2614612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3</a:t>
            </a:fld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Что изучалось и какими методами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Методы. [Горизонтальный и вертикальный анализ, коэффициенты; отчётность организации за период]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600" y="1466850"/>
            <a:ext cx="5362575" cy="3619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t" wrap="square" lIns="209550" tIns="24765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Объект исследования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bg1"/>
              </a:buClr>
              <a:buChar char="•"/>
            </a:pPr>
            <a:r>
              <a:rPr sz="2000" b="0" i="0">
                <a:solidFill>
                  <a:schemeClr val="bg1"/>
                </a:solidFill>
              </a:rPr>
              <a:t>[Объект дословно из введения]</a:t>
            </a:r>
          </a:p>
        </p:txBody>
      </p:sp>
      <p:sp>
        <p:nvSpPr>
          <p:cNvPr id="6" name="Rectangle 5"/>
          <p:cNvSpPr/>
          <p:nvPr/>
        </p:nvSpPr>
        <p:spPr>
          <a:xfrm>
            <a:off x="609600" y="1466850"/>
            <a:ext cx="5362575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6219825" y="1466850"/>
            <a:ext cx="5362575" cy="36195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24765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Предмет исследования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[Предмет дословно из введения]</a:t>
            </a:r>
          </a:p>
        </p:txBody>
      </p:sp>
      <p:sp>
        <p:nvSpPr>
          <p:cNvPr id="8" name="Rectangle 7"/>
          <p:cNvSpPr/>
          <p:nvPr/>
        </p:nvSpPr>
        <p:spPr>
          <a:xfrm>
            <a:off x="6219825" y="1466850"/>
            <a:ext cx="5362575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4</a:t>
            </a:fld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1. [Главный теоретический вывод одной фразой]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[Какое определение или подход вы приняли и почему]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09600" y="2095500"/>
          <a:ext cx="10972800" cy="2362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0208"/>
                <a:gridCol w="3511296"/>
                <a:gridCol w="3511296"/>
              </a:tblGrid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Автор, год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Подход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Что взято в работу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[Автор из списка литературы]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[В чём суть]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[Что используете]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[Автор из списка литературы]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[В чём суть]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[Что используете]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[Автор из списка литературы]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[В чём суть]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[Что используете]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5</a:t>
            </a:fld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2. [Что показал анализ финансов: выручка, прибыль, рентабельность]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[Какой вывод важен для рекомендаций]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1447800"/>
            <a:ext cx="3238500" cy="36576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 marL="190500" indent="-190500">
              <a:lnSpc>
                <a:spcPct val="108000"/>
              </a:lnSpc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[Динамика выручки и прибыли]</a:t>
            </a:r>
          </a:p>
          <a:p>
            <a:pPr algn="l" marL="190500" indent="-190500">
              <a:lnSpc>
                <a:spcPct val="108000"/>
              </a:lnSpc>
              <a:spcBef>
                <a:spcPts val="14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[Что тянет рентабельность вниз]</a:t>
            </a:r>
          </a:p>
          <a:p>
            <a:pPr algn="l" marL="190500" indent="-190500">
              <a:lnSpc>
                <a:spcPct val="108000"/>
              </a:lnSpc>
              <a:spcBef>
                <a:spcPts val="14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[Рисунок в работе: рис. N]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076700" y="1352550"/>
            <a:ext cx="7505700" cy="47625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1500" b="1" i="0">
                <a:solidFill>
                  <a:schemeClr val="tx1"/>
                </a:solidFill>
              </a:rPr>
              <a:t>[Выручка, млн руб.]</a:t>
            </a:r>
          </a:p>
          <a:p>
            <a:pPr algn="l">
              <a:lnSpc>
                <a:spcPct val="108000"/>
              </a:lnSpc>
            </a:pPr>
            <a:r>
              <a:rPr sz="1100" b="0" i="0">
                <a:solidFill>
                  <a:schemeClr val="tx2"/>
                </a:solidFill>
              </a:rPr>
              <a:t>[Значения для примера. Правая кнопка на графике, «Изменить данные»]</a:t>
            </a:r>
          </a:p>
        </p:txBody>
      </p:sp>
      <p:graphicFrame>
        <p:nvGraphicFramePr>
          <p:cNvPr id="7" name="Chart 6"/>
          <p:cNvGraphicFramePr>
            <a:graphicFrameLocks noGrp="1"/>
          </p:cNvGraphicFramePr>
          <p:nvPr/>
        </p:nvGraphicFramePr>
        <p:xfrm>
          <a:off x="4076700" y="1828800"/>
          <a:ext cx="7505700" cy="33718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6</a:t>
            </a:fld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2. [Какие финансовые показатели изменились сильнее всего]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[Что из таблицы важно: одна строка главная]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09600" y="1800225"/>
          <a:ext cx="10972800" cy="29527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0208"/>
                <a:gridCol w="2340864"/>
                <a:gridCol w="2340864"/>
                <a:gridCol w="2340864"/>
              </a:tblGrid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Показатель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[Год 1]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[Год 2]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Изменение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Выручка, тыс. руб.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[+00 %]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Чистая прибыль, тыс. руб.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[+00 %]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Рентабельность продаж, %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[+00 %]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Оборачиваемость, раз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[+00 %]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7</a:t>
            </a:fld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2. [Какие проблемы выявлены]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1352550"/>
            <a:ext cx="5429250" cy="22955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24765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Сильные стороны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[Что работает и что сохранить]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1352550"/>
            <a:ext cx="5429250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153150" y="1352550"/>
            <a:ext cx="5429250" cy="22955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t" wrap="square" lIns="209550" tIns="24765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Слабые стороны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bg1"/>
                </a:solidFill>
              </a:rPr>
              <a:t>[Главная проблема из анализа]</a:t>
            </a:r>
          </a:p>
        </p:txBody>
      </p:sp>
      <p:sp>
        <p:nvSpPr>
          <p:cNvPr id="6" name="Rectangle 5"/>
          <p:cNvSpPr/>
          <p:nvPr/>
        </p:nvSpPr>
        <p:spPr>
          <a:xfrm>
            <a:off x="6153150" y="1352550"/>
            <a:ext cx="5429250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609600" y="3762375"/>
            <a:ext cx="5429250" cy="22955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24765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Возможности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[Что можно использовать]</a:t>
            </a:r>
          </a:p>
        </p:txBody>
      </p:sp>
      <p:sp>
        <p:nvSpPr>
          <p:cNvPr id="8" name="Rectangle 7"/>
          <p:cNvSpPr/>
          <p:nvPr/>
        </p:nvSpPr>
        <p:spPr>
          <a:xfrm>
            <a:off x="609600" y="3762375"/>
            <a:ext cx="5429250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153150" y="3762375"/>
            <a:ext cx="5429250" cy="22955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24765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Угрозы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[Чего опасаться]</a:t>
            </a:r>
          </a:p>
        </p:txBody>
      </p:sp>
      <p:sp>
        <p:nvSpPr>
          <p:cNvPr id="10" name="Rectangle 9"/>
          <p:cNvSpPr/>
          <p:nvPr/>
        </p:nvSpPr>
        <p:spPr>
          <a:xfrm>
            <a:off x="6153150" y="3762375"/>
            <a:ext cx="5429250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8</a:t>
            </a:fld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3. [Что вы предлагаете, одним предложением]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[Какую проблему из анализа закрывает каждая мера]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Pentagon 4"/>
          <p:cNvSpPr/>
          <p:nvPr/>
        </p:nvSpPr>
        <p:spPr>
          <a:xfrm>
            <a:off x="609600" y="1371600"/>
            <a:ext cx="3746500" cy="800100"/>
          </a:xfrm>
          <a:prstGeom prst="homePlate">
            <a:avLst>
              <a:gd name="adj" fmla="val 22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1333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[Мера 1]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23900" y="2343150"/>
            <a:ext cx="3422650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[Что делаем, кто отвечает, какой срок]</a:t>
            </a:r>
          </a:p>
        </p:txBody>
      </p:sp>
      <p:sp>
        <p:nvSpPr>
          <p:cNvPr id="7" name="Chevron 6"/>
          <p:cNvSpPr/>
          <p:nvPr/>
        </p:nvSpPr>
        <p:spPr>
          <a:xfrm>
            <a:off x="4222750" y="1371600"/>
            <a:ext cx="3746500" cy="800100"/>
          </a:xfrm>
          <a:prstGeom prst="chevron">
            <a:avLst>
              <a:gd name="adj" fmla="val 22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2857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[Мера 2]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337050" y="2343150"/>
            <a:ext cx="3422650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[Что делаем, кто отвечает, какой срок]</a:t>
            </a:r>
          </a:p>
        </p:txBody>
      </p:sp>
      <p:sp>
        <p:nvSpPr>
          <p:cNvPr id="9" name="Chevron 8"/>
          <p:cNvSpPr/>
          <p:nvPr/>
        </p:nvSpPr>
        <p:spPr>
          <a:xfrm>
            <a:off x="7835900" y="1371600"/>
            <a:ext cx="3746500" cy="800100"/>
          </a:xfrm>
          <a:prstGeom prst="chevron">
            <a:avLst>
              <a:gd name="adj" fmla="val 22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2857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[Мера 3]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950200" y="2343150"/>
            <a:ext cx="3422650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[Что делаем, кто отвечает, какой срок]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9</a:t>
            </a:fld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3. [Какой результат дадут рекомендации]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Расчёт. [Как получена цифра и какие затраты учтены]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1562100"/>
            <a:ext cx="5047488" cy="142875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6600" b="1" i="0">
                <a:solidFill>
                  <a:schemeClr val="accent1"/>
                </a:solidFill>
                <a:latin typeface="+mj-lt"/>
              </a:rPr>
              <a:t>00 млн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3086100"/>
            <a:ext cx="4856988" cy="19050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[Эффект мероприятий в рублях и срок окупаемости]</a:t>
            </a:r>
          </a:p>
        </p:txBody>
      </p:sp>
      <p:sp>
        <p:nvSpPr>
          <p:cNvPr id="7" name="Rectangle 6"/>
          <p:cNvSpPr/>
          <p:nvPr/>
        </p:nvSpPr>
        <p:spPr>
          <a:xfrm>
            <a:off x="5809488" y="1562100"/>
            <a:ext cx="5772912" cy="16478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24765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Затраты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[00 тыс. руб.]</a:t>
            </a:r>
          </a:p>
        </p:txBody>
      </p:sp>
      <p:sp>
        <p:nvSpPr>
          <p:cNvPr id="8" name="Rectangle 7"/>
          <p:cNvSpPr/>
          <p:nvPr/>
        </p:nvSpPr>
        <p:spPr>
          <a:xfrm>
            <a:off x="5809488" y="1562100"/>
            <a:ext cx="5772912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809488" y="3343275"/>
            <a:ext cx="5772912" cy="16478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24765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Окупаемость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[00 месяцев]</a:t>
            </a:r>
          </a:p>
        </p:txBody>
      </p:sp>
      <p:sp>
        <p:nvSpPr>
          <p:cNvPr id="10" name="Rectangle 9"/>
          <p:cNvSpPr/>
          <p:nvPr/>
        </p:nvSpPr>
        <p:spPr>
          <a:xfrm>
            <a:off x="5809488" y="3343275"/>
            <a:ext cx="5772912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10</a:t>
            </a:fld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Выводы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Значимость. [Кто и как может применить результаты]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600" y="201930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52550" y="1847850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[Вывод по первой главе: что установлено]</a:t>
            </a:r>
          </a:p>
        </p:txBody>
      </p:sp>
      <p:sp>
        <p:nvSpPr>
          <p:cNvPr id="7" name="Rectangle 6"/>
          <p:cNvSpPr/>
          <p:nvPr/>
        </p:nvSpPr>
        <p:spPr>
          <a:xfrm>
            <a:off x="609600" y="300990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52550" y="2838450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[Вывод по второй главе: что показал анализ]</a:t>
            </a:r>
          </a:p>
        </p:txBody>
      </p:sp>
      <p:sp>
        <p:nvSpPr>
          <p:cNvPr id="9" name="Rectangle 8"/>
          <p:cNvSpPr/>
          <p:nvPr/>
        </p:nvSpPr>
        <p:spPr>
          <a:xfrm>
            <a:off x="609600" y="400050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52550" y="3829050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[Вывод по третьей главе: что предложено и какой эффект]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11</a:t>
            </a:fld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Спасибо за внимание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Ваши вопросы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Scribo Строгий синий">
      <a:dk1>
        <a:srgbClr val="12203A"/>
      </a:dk1>
      <a:lt1>
        <a:srgbClr val="FFFFFF"/>
      </a:lt1>
      <a:dk2>
        <a:srgbClr val="5B6B85"/>
      </a:dk2>
      <a:lt2>
        <a:srgbClr val="EDF3FB"/>
      </a:lt2>
      <a:accent1>
        <a:srgbClr val="1E4E8C"/>
      </a:accent1>
      <a:accent2>
        <a:srgbClr val="4A7FC1"/>
      </a:accent2>
      <a:accent3>
        <a:srgbClr val="CFDCEE"/>
      </a:accent3>
      <a:accent4>
        <a:srgbClr val="F2A33A"/>
      </a:accent4>
      <a:accent5>
        <a:srgbClr val="4A7FC1"/>
      </a:accent5>
      <a:accent6>
        <a:srgbClr val="1E4E8C"/>
      </a:accent6>
      <a:hlink>
        <a:srgbClr val="1E4E8C"/>
      </a:hlink>
      <a:folHlink>
        <a:srgbClr val="5B6B85"/>
      </a:folHlink>
    </a:clrScheme>
    <a:fontScheme name="Scribo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Защита диплома: экономика и финансы. Шаблон презентации</dc:title>
  <dc:subject/>
  <dc:creator>Scribo</dc:creator>
  <cp:keywords/>
  <dc:description>scribo-ai.com/shablony-prezentacij/</dc:description>
  <cp:lastModifiedBy>Scribo</cp:lastModifiedBy>
  <cp:revision>1</cp:revision>
  <dcterms:created xsi:type="dcterms:W3CDTF">2013-01-27T09:14:16Z</dcterms:created>
  <dcterms:modified xsi:type="dcterms:W3CDTF">2013-01-27T09:15:58Z</dcterms:modified>
  <cp:category/>
</cp:coreProperties>
</file>