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524750" y="4533519"/>
            <a:ext cx="900112" cy="224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58212" y="3141726"/>
            <a:ext cx="900112" cy="3640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91675" y="3837622"/>
            <a:ext cx="900112" cy="2944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625138" y="1428750"/>
            <a:ext cx="900112" cy="5353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524750" y="4533519"/>
            <a:ext cx="900112" cy="224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58212" y="3141726"/>
            <a:ext cx="900112" cy="3640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91675" y="3837622"/>
            <a:ext cx="900112" cy="2944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625138" y="1428750"/>
            <a:ext cx="900112" cy="5353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[Горизонтальный и вертикальный анализ, коэффициенты; отчётность организации за период]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 финансов: выручка, прибыль, рентабельность]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[Динамика выручки и прибыли]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тянет рентабельность вниз]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[Выручка, млн руб.]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финансовые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800225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Выручка, тыс. руб.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Чистая прибыль, тыс. руб.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Рентабельность продаж, %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Оборачиваемость, раз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52550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6600" b="1" i="0">
                <a:solidFill>
                  <a:schemeClr val="accent1"/>
                </a:solidFill>
                <a:latin typeface="+mj-lt"/>
              </a:rPr>
              <a:t>00 млн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[Эффект мероприятий в рублях и срок окупаемости]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Затраты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[00 тыс. руб.]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Окупаемость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[00 месяцев]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Деловой график">
      <a:dk1>
        <a:srgbClr val="14291F"/>
      </a:dk1>
      <a:lt1>
        <a:srgbClr val="FFFFFF"/>
      </a:lt1>
      <a:dk2>
        <a:srgbClr val="5A7065"/>
      </a:dk2>
      <a:lt2>
        <a:srgbClr val="E9F4EE"/>
      </a:lt2>
      <a:accent1>
        <a:srgbClr val="1F7A57"/>
      </a:accent1>
      <a:accent2>
        <a:srgbClr val="5DB08A"/>
      </a:accent2>
      <a:accent3>
        <a:srgbClr val="CFE3D8"/>
      </a:accent3>
      <a:accent4>
        <a:srgbClr val="E0A526"/>
      </a:accent4>
      <a:accent5>
        <a:srgbClr val="5DB08A"/>
      </a:accent5>
      <a:accent6>
        <a:srgbClr val="1F7A57"/>
      </a:accent6>
      <a:hlink>
        <a:srgbClr val="1F7A57"/>
      </a:hlink>
      <a:folHlink>
        <a:srgbClr val="5A706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экономика и финансы.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