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0"/>
            <a:ext cx="5905500" cy="23622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57650"/>
            <a:ext cx="5905500" cy="14478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239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382000" y="1047750"/>
            <a:ext cx="2476500" cy="2476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00" y="4000500"/>
            <a:ext cx="2286000" cy="19050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5905500" cy="236220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057650"/>
            <a:ext cx="5905500" cy="144780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239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382000" y="1047750"/>
            <a:ext cx="2476500" cy="2476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00" y="4000500"/>
            <a:ext cx="2286000" cy="19050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[Название бизнеса]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Бизнес-план. [Город,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[Контакты]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447800"/>
            <a:ext cx="5905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bg1"/>
                </a:solidFill>
              </a:rPr>
              <a:t>БИЗНЕС-ПЛАН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Суть проекта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[Товар или услуга]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90725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2435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Для кого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[Покупатель]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4350" y="1990725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3910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Где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[Город, площадка]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39100" y="1990725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Рынок и конкуренты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819400"/>
          <a:ext cx="10972800" cy="177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Конкурент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Цена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Плюсы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Минусы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[Название]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руб.]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[Плюс]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[Минус]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[Название]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руб.]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[Плюс]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[Минус]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План запуска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00225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[Месяц 1]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[Регистрация, помещение]</a:t>
            </a:r>
          </a:p>
        </p:txBody>
      </p:sp>
      <p:sp>
        <p:nvSpPr>
          <p:cNvPr id="5" name="Chevron 4"/>
          <p:cNvSpPr/>
          <p:nvPr/>
        </p:nvSpPr>
        <p:spPr>
          <a:xfrm>
            <a:off x="422275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[Месяц 2]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705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[Закупка, сотрудники]</a:t>
            </a:r>
          </a:p>
        </p:txBody>
      </p:sp>
      <p:sp>
        <p:nvSpPr>
          <p:cNvPr id="7" name="Chevron 6"/>
          <p:cNvSpPr/>
          <p:nvPr/>
        </p:nvSpPr>
        <p:spPr>
          <a:xfrm>
            <a:off x="783590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[Месяц 3]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02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[Запуск, реклама]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Затраты на старт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228850"/>
          <a:ext cx="10972800" cy="2952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/>
                <a:gridCol w="5486400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Статья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Сумма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[Оборудование]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руб.]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[Аренда]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руб.]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[Реклама]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руб.]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Итого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руб.]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Финансовый прогноз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3238500" cy="45148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[Точка безубыточности]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[Срок окупаемости]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[Прибыль, тыс. руб.]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076700" y="1828800"/>
          <a:ext cx="7505700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Риски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895475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может пойти не так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[Риск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[Риск 2]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5475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19825" y="1895475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будем делать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[Ответ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[Ответ 2]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9825" y="1895475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Изумруд">
      <a:dk1>
        <a:srgbClr val="14291F"/>
      </a:dk1>
      <a:lt1>
        <a:srgbClr val="FFFFFF"/>
      </a:lt1>
      <a:dk2>
        <a:srgbClr val="5A7065"/>
      </a:dk2>
      <a:lt2>
        <a:srgbClr val="E9F4EE"/>
      </a:lt2>
      <a:accent1>
        <a:srgbClr val="1F7A57"/>
      </a:accent1>
      <a:accent2>
        <a:srgbClr val="5DB08A"/>
      </a:accent2>
      <a:accent3>
        <a:srgbClr val="CFE3D8"/>
      </a:accent3>
      <a:accent4>
        <a:srgbClr val="E0A526"/>
      </a:accent4>
      <a:accent5>
        <a:srgbClr val="5DB08A"/>
      </a:accent5>
      <a:accent6>
        <a:srgbClr val="1F7A57"/>
      </a:accent6>
      <a:hlink>
        <a:srgbClr val="1F7A57"/>
      </a:hlink>
      <a:folHlink>
        <a:srgbClr val="5A7065"/>
      </a:folHlink>
    </a:clrScheme>
    <a:fontScheme name="Scribo">
      <a:maj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Бизнес-план.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